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81" r:id="rId20"/>
    <p:sldId id="282"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2E73B1-6432-4C12-8E10-FE3F927F53C9}" type="datetimeFigureOut">
              <a:rPr lang="en-US" smtClean="0"/>
              <a:t>8/30/2019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F9F43A-0165-416C-89C6-7BCD8426B547}"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667840-CBC6-4A90-8475-6170454C63AE}"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63F5DD-0E8A-4AA5-A026-F51DA236BEEC}"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E3CA95-0B54-4A16-9465-5163DD1D3606}"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31D4C6-A92D-4729-AFE4-E9F2985B3DCE}"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04616-E19A-4F09-AEFD-B8E25C41893E}" type="datetime1">
              <a:rPr lang="en-US" smtClean="0"/>
              <a:t>8/30/2019</a:t>
            </a:fld>
            <a:endParaRPr lang="en-US"/>
          </a:p>
        </p:txBody>
      </p:sp>
      <p:sp>
        <p:nvSpPr>
          <p:cNvPr id="5" name="Footer Placeholder 4"/>
          <p:cNvSpPr>
            <a:spLocks noGrp="1"/>
          </p:cNvSpPr>
          <p:nvPr>
            <p:ph type="ftr" sz="quarter" idx="11"/>
          </p:nvPr>
        </p:nvSpPr>
        <p:spPr/>
        <p:txBody>
          <a:bodyPr/>
          <a:lstStyle/>
          <a:p>
            <a:r>
              <a:rPr lang="en-US" smtClean="0"/>
              <a:t>Asim Kumar Saha, SRO -I  </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99E2E4-3C90-4ADC-9381-A4926F39B3A7}" type="datetime1">
              <a:rPr lang="en-US" smtClean="0"/>
              <a:t>8/30/2019</a:t>
            </a:fld>
            <a:endParaRPr lang="en-US"/>
          </a:p>
        </p:txBody>
      </p:sp>
      <p:sp>
        <p:nvSpPr>
          <p:cNvPr id="6" name="Footer Placeholder 5"/>
          <p:cNvSpPr>
            <a:spLocks noGrp="1"/>
          </p:cNvSpPr>
          <p:nvPr>
            <p:ph type="ftr" sz="quarter" idx="11"/>
          </p:nvPr>
        </p:nvSpPr>
        <p:spPr/>
        <p:txBody>
          <a:bodyPr/>
          <a:lstStyle/>
          <a:p>
            <a:r>
              <a:rPr lang="en-US" smtClean="0"/>
              <a:t>Asim Kumar Saha, SRO -I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0322A8-3BE9-4DC4-B139-7C2599DA2457}" type="datetime1">
              <a:rPr lang="en-US" smtClean="0"/>
              <a:t>8/30/2019</a:t>
            </a:fld>
            <a:endParaRPr lang="en-US"/>
          </a:p>
        </p:txBody>
      </p:sp>
      <p:sp>
        <p:nvSpPr>
          <p:cNvPr id="8" name="Footer Placeholder 7"/>
          <p:cNvSpPr>
            <a:spLocks noGrp="1"/>
          </p:cNvSpPr>
          <p:nvPr>
            <p:ph type="ftr" sz="quarter" idx="11"/>
          </p:nvPr>
        </p:nvSpPr>
        <p:spPr/>
        <p:txBody>
          <a:bodyPr/>
          <a:lstStyle/>
          <a:p>
            <a:r>
              <a:rPr lang="en-US" smtClean="0"/>
              <a:t>Asim Kumar Saha, SRO -I  </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62B44F-3DD9-479E-AFA9-9D2663AD08A7}" type="datetime1">
              <a:rPr lang="en-US" smtClean="0"/>
              <a:t>8/30/2019</a:t>
            </a:fld>
            <a:endParaRPr lang="en-US"/>
          </a:p>
        </p:txBody>
      </p:sp>
      <p:sp>
        <p:nvSpPr>
          <p:cNvPr id="4" name="Footer Placeholder 3"/>
          <p:cNvSpPr>
            <a:spLocks noGrp="1"/>
          </p:cNvSpPr>
          <p:nvPr>
            <p:ph type="ftr" sz="quarter" idx="11"/>
          </p:nvPr>
        </p:nvSpPr>
        <p:spPr/>
        <p:txBody>
          <a:bodyPr/>
          <a:lstStyle/>
          <a:p>
            <a:r>
              <a:rPr lang="en-US" smtClean="0"/>
              <a:t>Asim Kumar Saha, SRO -I  </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66C2A-C2C9-4122-B6DE-F5DF6CD48936}" type="datetime1">
              <a:rPr lang="en-US" smtClean="0"/>
              <a:t>8/30/2019</a:t>
            </a:fld>
            <a:endParaRPr lang="en-US"/>
          </a:p>
        </p:txBody>
      </p:sp>
      <p:sp>
        <p:nvSpPr>
          <p:cNvPr id="3" name="Footer Placeholder 2"/>
          <p:cNvSpPr>
            <a:spLocks noGrp="1"/>
          </p:cNvSpPr>
          <p:nvPr>
            <p:ph type="ftr" sz="quarter" idx="11"/>
          </p:nvPr>
        </p:nvSpPr>
        <p:spPr/>
        <p:txBody>
          <a:bodyPr/>
          <a:lstStyle/>
          <a:p>
            <a:r>
              <a:rPr lang="en-US" smtClean="0"/>
              <a:t>Asim Kumar Saha, SRO -I  </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ED6119-2171-4746-9EC2-5C62E2098173}" type="datetime1">
              <a:rPr lang="en-US" smtClean="0"/>
              <a:t>8/30/2019</a:t>
            </a:fld>
            <a:endParaRPr lang="en-US"/>
          </a:p>
        </p:txBody>
      </p:sp>
      <p:sp>
        <p:nvSpPr>
          <p:cNvPr id="6" name="Footer Placeholder 5"/>
          <p:cNvSpPr>
            <a:spLocks noGrp="1"/>
          </p:cNvSpPr>
          <p:nvPr>
            <p:ph type="ftr" sz="quarter" idx="11"/>
          </p:nvPr>
        </p:nvSpPr>
        <p:spPr/>
        <p:txBody>
          <a:bodyPr/>
          <a:lstStyle/>
          <a:p>
            <a:r>
              <a:rPr lang="en-US" smtClean="0"/>
              <a:t>Asim Kumar Saha, SRO -I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BE8339-165D-4014-A77C-C2D964F68E7C}" type="datetime1">
              <a:rPr lang="en-US" smtClean="0"/>
              <a:t>8/30/2019</a:t>
            </a:fld>
            <a:endParaRPr lang="en-US"/>
          </a:p>
        </p:txBody>
      </p:sp>
      <p:sp>
        <p:nvSpPr>
          <p:cNvPr id="6" name="Footer Placeholder 5"/>
          <p:cNvSpPr>
            <a:spLocks noGrp="1"/>
          </p:cNvSpPr>
          <p:nvPr>
            <p:ph type="ftr" sz="quarter" idx="11"/>
          </p:nvPr>
        </p:nvSpPr>
        <p:spPr/>
        <p:txBody>
          <a:bodyPr/>
          <a:lstStyle/>
          <a:p>
            <a:r>
              <a:rPr lang="en-US" smtClean="0"/>
              <a:t>Asim Kumar Saha, SRO -I  </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79C2EB-3615-4BA0-A822-16DEC696BBD9}" type="datetime1">
              <a:rPr lang="en-US" smtClean="0"/>
              <a:t>8/30/2019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Asim Kumar Saha, SRO -I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2133599"/>
          </a:xfrm>
        </p:spPr>
        <p:style>
          <a:lnRef idx="3">
            <a:schemeClr val="lt1"/>
          </a:lnRef>
          <a:fillRef idx="1">
            <a:schemeClr val="accent2"/>
          </a:fillRef>
          <a:effectRef idx="1">
            <a:schemeClr val="accent2"/>
          </a:effectRef>
          <a:fontRef idx="minor">
            <a:schemeClr val="lt1"/>
          </a:fontRef>
        </p:style>
        <p:txBody>
          <a:bodyPr/>
          <a:lstStyle/>
          <a:p>
            <a:r>
              <a:rPr lang="en-US" b="1" dirty="0" smtClean="0">
                <a:solidFill>
                  <a:srgbClr val="FFFF00"/>
                </a:solidFill>
              </a:rPr>
              <a:t>SUPREME COURT OF INDIA: ITS FUNCTIONS</a:t>
            </a:r>
            <a:r>
              <a:rPr lang="en-US" dirty="0" smtClean="0"/>
              <a:t>:</a:t>
            </a:r>
            <a:endParaRPr lang="en-IN" dirty="0"/>
          </a:p>
        </p:txBody>
      </p:sp>
      <p:sp>
        <p:nvSpPr>
          <p:cNvPr id="3" name="Subtitle 2"/>
          <p:cNvSpPr>
            <a:spLocks noGrp="1"/>
          </p:cNvSpPr>
          <p:nvPr>
            <p:ph type="subTitle" idx="1"/>
          </p:nvPr>
        </p:nvSpPr>
        <p:spPr>
          <a:xfrm>
            <a:off x="0" y="2133600"/>
            <a:ext cx="9144000" cy="47244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just"/>
            <a:r>
              <a:rPr lang="en-US" dirty="0" smtClean="0">
                <a:solidFill>
                  <a:schemeClr val="tx1"/>
                </a:solidFill>
              </a:rPr>
              <a:t>“</a:t>
            </a:r>
            <a:r>
              <a:rPr lang="en-US" dirty="0" smtClean="0">
                <a:solidFill>
                  <a:srgbClr val="FF0000"/>
                </a:solidFill>
              </a:rPr>
              <a:t>The administration of justice is the foremost pillar of the Government</a:t>
            </a:r>
            <a:r>
              <a:rPr lang="en-US" dirty="0" smtClean="0">
                <a:solidFill>
                  <a:schemeClr val="tx1"/>
                </a:solidFill>
              </a:rPr>
              <a:t>.” </a:t>
            </a:r>
            <a:endParaRPr lang="en-IN" dirty="0" smtClean="0">
              <a:solidFill>
                <a:schemeClr val="tx1"/>
              </a:solidFill>
            </a:endParaRPr>
          </a:p>
          <a:p>
            <a:pPr algn="just"/>
            <a:r>
              <a:rPr lang="en-US" dirty="0" smtClean="0">
                <a:solidFill>
                  <a:schemeClr val="tx1"/>
                </a:solidFill>
              </a:rPr>
              <a:t>                                                                          - George Washington.</a:t>
            </a:r>
            <a:endParaRPr lang="en-IN" dirty="0" smtClean="0">
              <a:solidFill>
                <a:schemeClr val="tx1"/>
              </a:solidFill>
            </a:endParaRPr>
          </a:p>
          <a:p>
            <a:pPr algn="just"/>
            <a:r>
              <a:rPr lang="en-US" dirty="0" smtClean="0">
                <a:solidFill>
                  <a:schemeClr val="tx1"/>
                </a:solidFill>
              </a:rPr>
              <a:t>There is no better test of the efficiency of the Government than to consider the role that the judiciary plays in the political system. In a Federation the Judiciary has broadly three important functions apart from general functions of deciding disputes which are as follows:</a:t>
            </a:r>
            <a:endParaRPr lang="en-IN" dirty="0" smtClean="0">
              <a:solidFill>
                <a:schemeClr val="tx1"/>
              </a:solidFill>
            </a:endParaRPr>
          </a:p>
          <a:p>
            <a:pPr lvl="0" algn="just"/>
            <a:r>
              <a:rPr lang="en-US" dirty="0" smtClean="0">
                <a:solidFill>
                  <a:schemeClr val="tx1"/>
                </a:solidFill>
              </a:rPr>
              <a:t>1.he Supreme Court decides he disputes between the Centre and the State or between two or more States.</a:t>
            </a:r>
            <a:endParaRPr lang="en-IN" dirty="0" smtClean="0">
              <a:solidFill>
                <a:schemeClr val="tx1"/>
              </a:solidFill>
            </a:endParaRPr>
          </a:p>
          <a:p>
            <a:pPr lvl="0" algn="just"/>
            <a:r>
              <a:rPr lang="en-US" dirty="0" smtClean="0">
                <a:solidFill>
                  <a:schemeClr val="tx1"/>
                </a:solidFill>
              </a:rPr>
              <a:t>2.The Supreme Court interprets the provision of the Constitution of India.</a:t>
            </a:r>
            <a:endParaRPr lang="en-IN" dirty="0" smtClean="0">
              <a:solidFill>
                <a:schemeClr val="tx1"/>
              </a:solidFill>
            </a:endParaRPr>
          </a:p>
          <a:p>
            <a:pPr lvl="0" algn="just"/>
            <a:r>
              <a:rPr lang="en-US" dirty="0" smtClean="0">
                <a:solidFill>
                  <a:schemeClr val="tx1"/>
                </a:solidFill>
              </a:rPr>
              <a:t>3.The Supreme Court acts as the guardian of the Constitution by exercising the power of judicial review.</a:t>
            </a:r>
            <a:endParaRPr lang="en-IN" dirty="0" smtClean="0">
              <a:solidFill>
                <a:schemeClr val="tx1"/>
              </a:solidFill>
            </a:endParaRPr>
          </a:p>
          <a:p>
            <a:pPr algn="just"/>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just">
              <a:buNone/>
            </a:pPr>
            <a:r>
              <a:rPr lang="en-US" dirty="0" smtClean="0"/>
              <a:t>    The    question    of interpretation    can   arise    only   if two  or  more  possible   construction    are   sought  to be  placed  on  a  constitutional    provision-  one   party  suggesting   one   construction and    the    other    a   different    one.    But    where   the    parties    agree   on    the    true interpretation     of   a   constitutional     provision,   or   do   not    raise    any    question   in respect  thereof,  it  is  not   possible  to  hold   that    a  question   of interpretation    of the Constitution   has   arisen.</a:t>
            </a:r>
            <a:endParaRPr lang="en-IN" dirty="0" smtClean="0"/>
          </a:p>
          <a:p>
            <a:pPr algn="just">
              <a:buNone/>
            </a:pPr>
            <a:r>
              <a:rPr lang="en-US" dirty="0" smtClean="0"/>
              <a:t> 4.  The  question  involved must   be  a  </a:t>
            </a:r>
            <a:r>
              <a:rPr lang="en-US" dirty="0" smtClean="0">
                <a:solidFill>
                  <a:srgbClr val="C00000"/>
                </a:solidFill>
              </a:rPr>
              <a:t>"substantial   question".  A question  is  not "substantial"  when the  law  on  the  subject has   been   finally and   authoritatively settled by the  Supreme  Court</a:t>
            </a:r>
            <a:r>
              <a:rPr lang="en-US" dirty="0" smtClean="0"/>
              <a:t>, and  what   remains  to be  done  by the  High  Court is  only   to   apply  that    interpretation   to   the   facts   before  it.32   A  substantial question  does   not    mean  a   question  of  general  importance   but    a   question regarding which there   is a difference in opinion</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algn="just"/>
            <a:r>
              <a:rPr lang="en-US" sz="3400" b="1" dirty="0" smtClean="0">
                <a:solidFill>
                  <a:srgbClr val="C00000"/>
                </a:solidFill>
              </a:rPr>
              <a:t>As  a Federal    Court:    </a:t>
            </a:r>
            <a:r>
              <a:rPr lang="en-US" sz="3400" dirty="0" smtClean="0"/>
              <a:t>Supreme Court is the  Federal Court of India, India being a federation; powers are  divided between the  Union and   State   governments. The Supreme Court  of India  is  the  final  authority  to  see  to  it  that   the   division of powers as  specified in  the   constitution  is  obeyed by  both   the   Union and   the State    governments.   So,   Article  131   of   the    Indian   Constitution   vests    the Supreme  Court   with    original  and    exclusive  jurisdiction   to   determine   the </a:t>
            </a:r>
            <a:r>
              <a:rPr lang="en-US" sz="3400" dirty="0" err="1" smtClean="0"/>
              <a:t>justiciable</a:t>
            </a:r>
            <a:r>
              <a:rPr lang="en-US" sz="3400" dirty="0" smtClean="0"/>
              <a:t> disputes  between the  Union and  the  States or between the  States. </a:t>
            </a:r>
            <a:endParaRPr lang="en-IN" sz="3400" dirty="0" smtClean="0"/>
          </a:p>
          <a:p>
            <a:pPr algn="just"/>
            <a:r>
              <a:rPr lang="en-US" sz="3400" b="1" dirty="0" smtClean="0">
                <a:solidFill>
                  <a:srgbClr val="C00000"/>
                </a:solidFill>
              </a:rPr>
              <a:t>Interpreter       of   the    Constitution      and   Law:</a:t>
            </a:r>
            <a:r>
              <a:rPr lang="en-US" sz="3400" b="1" dirty="0" smtClean="0"/>
              <a:t>  </a:t>
            </a:r>
            <a:r>
              <a:rPr lang="en-US" sz="3400" dirty="0" smtClean="0"/>
              <a:t>The  responsibility  of  interpreting the   constitution   rests     on   the    Supreme   Court.   The   interpretation    of   the constitution  which the   Supreme  Court shall   make must   be  accepted by  all.  It interprets    the    constitution    and    preserves   it.    Where   a    case    involves  a substantial  question  of law  as  to  the   interpretation   of the   constitution  either certified by  the   High   Court  or  being satisfied by  the   Supreme  Court itself, an appeal shall   lie  to  the   Supreme  Court for  interpretation  of the  question  of law raised.</a:t>
            </a:r>
            <a:endParaRPr lang="en-IN" sz="3400" dirty="0" smtClean="0"/>
          </a:p>
          <a:p>
            <a:pPr algn="just">
              <a:buNone/>
            </a:pPr>
            <a:r>
              <a:rPr lang="en-US" sz="3400" dirty="0" smtClean="0"/>
              <a:t> </a:t>
            </a:r>
            <a:endParaRPr lang="en-IN" sz="3400" dirty="0" smtClean="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en-US" b="1" dirty="0" smtClean="0">
                <a:solidFill>
                  <a:srgbClr val="C00000"/>
                </a:solidFill>
              </a:rPr>
              <a:t>As  a  Court   of  Appeal</a:t>
            </a:r>
            <a:r>
              <a:rPr lang="en-US" b="1" dirty="0" smtClean="0"/>
              <a:t>:   </a:t>
            </a:r>
            <a:r>
              <a:rPr lang="en-US" dirty="0" smtClean="0"/>
              <a:t>The  Supreme Court is  the  highest  court  of appeal from all  courts  in  the   territory  of  India. Appeal lies   to  the   Supreme  Court  of  the cases involving interpretation  of the  constitution.  Appeals in  respect of civil and criminal cases  also   lie  to  the  Supreme Court irrespective  of any  constitutional question. </a:t>
            </a:r>
            <a:endParaRPr lang="en-IN" dirty="0" smtClean="0"/>
          </a:p>
          <a:p>
            <a:pPr algn="just"/>
            <a:r>
              <a:rPr lang="en-US" b="1" dirty="0" smtClean="0">
                <a:solidFill>
                  <a:srgbClr val="C00000"/>
                </a:solidFill>
              </a:rPr>
              <a:t>Advisory   Role</a:t>
            </a:r>
            <a:r>
              <a:rPr lang="en-US" b="1" dirty="0" smtClean="0"/>
              <a:t>:   </a:t>
            </a:r>
            <a:r>
              <a:rPr lang="en-US" dirty="0" smtClean="0"/>
              <a:t>The  Supreme  Court has   an  advisory jurisdiction  in  offering its opinion an  any  question  of law  or fact  of public importance  as  may  be  referred to it for consideration  by the  President.</a:t>
            </a:r>
            <a:endParaRPr lang="en-IN" dirty="0" smtClean="0"/>
          </a:p>
          <a:p>
            <a:pPr algn="just"/>
            <a:r>
              <a:rPr lang="en-US" b="1" dirty="0" smtClean="0">
                <a:solidFill>
                  <a:srgbClr val="C00000"/>
                </a:solidFill>
              </a:rPr>
              <a:t>Guardian    of  the    Constitution</a:t>
            </a:r>
            <a:r>
              <a:rPr lang="en-US" b="1" dirty="0" smtClean="0"/>
              <a:t>:      </a:t>
            </a:r>
            <a:r>
              <a:rPr lang="en-US" dirty="0" smtClean="0"/>
              <a:t>The  Supreme  Court of India is  the  guardian  of the  constitution.  There are  two  points  of  significance of the   Supreme  Court's rule  as the  protector  and  guardian of the  constitution.</a:t>
            </a:r>
            <a:endParaRPr lang="en-IN" dirty="0" smtClean="0"/>
          </a:p>
          <a:p>
            <a:pPr>
              <a:buNone/>
            </a:pPr>
            <a:r>
              <a:rPr lang="en-US" dirty="0" smtClean="0"/>
              <a:t> </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r>
              <a:rPr lang="en-US" dirty="0" smtClean="0"/>
              <a:t>First, as  the  highest  Federal Court, it is  within the  power and  authority  of the   Supreme   Court  to   settle  any   dispute  regarding  division  of  powers between the  Union and  the  States.</a:t>
            </a:r>
            <a:endParaRPr lang="en-IN" dirty="0" smtClean="0"/>
          </a:p>
          <a:p>
            <a:pPr algn="just">
              <a:buNone/>
            </a:pPr>
            <a:r>
              <a:rPr lang="en-US" dirty="0" smtClean="0"/>
              <a:t>• 	Secondly,  it   is   in   the    Supreme   Court's   authority   to    safeguard   the fundamental  rights of the  citizens. </a:t>
            </a:r>
            <a:endParaRPr lang="en-IN" dirty="0" smtClean="0"/>
          </a:p>
          <a:p>
            <a:pPr algn="just"/>
            <a:r>
              <a:rPr lang="en-US" dirty="0" smtClean="0"/>
              <a:t>In  order   to  discharge  these    two  functions  it  is  sometimes  necessary  for  the Supreme Court  to  examine  or  review the  legality of the  laws   enacted  by  both the  Union and   the  State   Governments. This  is  known as  the  power of Judicial Review. Indian  Supreme  Court enjoys limited power of Judicial  Review.</a:t>
            </a:r>
            <a:endParaRPr lang="en-IN" dirty="0" smtClean="0"/>
          </a:p>
          <a:p>
            <a:pPr>
              <a:buNone/>
            </a:pPr>
            <a:r>
              <a:rPr lang="en-US" dirty="0" smtClean="0"/>
              <a:t> </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
            <a:r>
              <a:rPr lang="en-US" b="1" dirty="0" smtClean="0">
                <a:solidFill>
                  <a:srgbClr val="C00000"/>
                </a:solidFill>
              </a:rPr>
              <a:t>Writ  Jurisdictions</a:t>
            </a:r>
            <a:r>
              <a:rPr lang="en-US" b="1" dirty="0" smtClean="0"/>
              <a:t>:         </a:t>
            </a:r>
            <a:r>
              <a:rPr lang="en-US" dirty="0" smtClean="0"/>
              <a:t>Under </a:t>
            </a:r>
            <a:r>
              <a:rPr lang="en-US" dirty="0" smtClean="0">
                <a:solidFill>
                  <a:srgbClr val="C00000"/>
                </a:solidFill>
              </a:rPr>
              <a:t>Article 32  </a:t>
            </a:r>
            <a:r>
              <a:rPr lang="en-US" dirty="0" smtClean="0"/>
              <a:t>of the  constitution  of Supreme Court can issue   Writs for  the  enforcement  of fundamental  rights.  These writs   are  in the nature    of    </a:t>
            </a:r>
            <a:r>
              <a:rPr lang="en-US" dirty="0" smtClean="0">
                <a:solidFill>
                  <a:srgbClr val="C00000"/>
                </a:solidFill>
              </a:rPr>
              <a:t>Habeas    Corpus,    </a:t>
            </a:r>
            <a:r>
              <a:rPr lang="en-US" dirty="0" err="1" smtClean="0">
                <a:solidFill>
                  <a:srgbClr val="C00000"/>
                </a:solidFill>
              </a:rPr>
              <a:t>Mandamas</a:t>
            </a:r>
            <a:r>
              <a:rPr lang="en-US" dirty="0" smtClean="0">
                <a:solidFill>
                  <a:srgbClr val="C00000"/>
                </a:solidFill>
              </a:rPr>
              <a:t>,    Prohibition, Quo-</a:t>
            </a:r>
            <a:r>
              <a:rPr lang="en-US" dirty="0" err="1" smtClean="0">
                <a:solidFill>
                  <a:srgbClr val="C00000"/>
                </a:solidFill>
              </a:rPr>
              <a:t>warranto</a:t>
            </a:r>
            <a:r>
              <a:rPr lang="en-US" dirty="0" smtClean="0">
                <a:solidFill>
                  <a:srgbClr val="C00000"/>
                </a:solidFill>
              </a:rPr>
              <a:t> and Certiorari</a:t>
            </a:r>
            <a:r>
              <a:rPr lang="en-US" dirty="0" smtClean="0"/>
              <a:t>. </a:t>
            </a:r>
            <a:endParaRPr lang="en-IN" dirty="0" smtClean="0"/>
          </a:p>
          <a:p>
            <a:pPr algn="just"/>
            <a:r>
              <a:rPr lang="en-US" b="1" dirty="0" smtClean="0">
                <a:solidFill>
                  <a:srgbClr val="C00000"/>
                </a:solidFill>
              </a:rPr>
              <a:t>Power   of  Judicial      Review     and   Supreme     Court</a:t>
            </a:r>
            <a:r>
              <a:rPr lang="en-US" b="1" dirty="0" smtClean="0"/>
              <a:t>:   </a:t>
            </a:r>
            <a:r>
              <a:rPr lang="en-US" dirty="0" smtClean="0"/>
              <a:t>The  power of the  Judiciary  to examine the  validity of such   law  is  called Judicial  Review. The  Supreme Court of India  enjoys limited power of Judicial  Review. Judicial  Review empowers the courts to invalidate  laws  passed  by the  legislature.  Supreme Court of India  also enjoys the  power of Judicial  Review. If it occurs to the  Supreme Court that   any law enacted by Parliament  or by a  State   Legislature curbs  or  threatens  to  curb the  citizen's fundamental   rights,  the   Supreme  Court may  declare  that   law  as unlawful or unconstitutional.   If any  law  is  inconsistent  with  the  spirit  or  letter of the  constitution  and   if the  government  oversteps  the  legal  bounds,  it  is  for the  Supreme Court to see  to it.</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a:bodyPr>
          <a:lstStyle/>
          <a:p>
            <a:r>
              <a:rPr lang="en-US" b="1" dirty="0" smtClean="0">
                <a:solidFill>
                  <a:srgbClr val="C00000"/>
                </a:solidFill>
              </a:rPr>
              <a:t>Court    Of   Record</a:t>
            </a:r>
            <a:r>
              <a:rPr lang="en-US" b="1" dirty="0" smtClean="0"/>
              <a:t>:      </a:t>
            </a:r>
            <a:r>
              <a:rPr lang="en-US" dirty="0" smtClean="0"/>
              <a:t>The   Supreme  Court  is   a   Court  of  Record.  It  has    two implications.  All  its   decisions  and   judgments   are   cited   as   precedents  in  all courts of the  country.  They  have  the  force  of law  and   are  binding on  all  lower Courts, and  indeed the  High  Courts. As a  Court of Record, the  Supreme Court can  even  send  a person to jail  who  may  have  committed contempt of the  court.</a:t>
            </a:r>
            <a:endParaRPr lang="en-IN" dirty="0" smtClean="0"/>
          </a:p>
          <a:p>
            <a:r>
              <a:rPr lang="en-US" dirty="0" smtClean="0">
                <a:solidFill>
                  <a:srgbClr val="C00000"/>
                </a:solidFill>
              </a:rPr>
              <a:t>Article 141  of the  Constitution  of India  provides "Law declared by the  Supreme</a:t>
            </a:r>
            <a:r>
              <a:rPr lang="en-IN" dirty="0" smtClean="0">
                <a:solidFill>
                  <a:srgbClr val="C00000"/>
                </a:solidFill>
              </a:rPr>
              <a:t> </a:t>
            </a:r>
            <a:r>
              <a:rPr lang="en-US" dirty="0" smtClean="0">
                <a:solidFill>
                  <a:srgbClr val="C00000"/>
                </a:solidFill>
              </a:rPr>
              <a:t>Court to be binding on  all Courts [within the  territory of India.]</a:t>
            </a:r>
            <a:endParaRPr lang="en-IN" dirty="0" smtClean="0">
              <a:solidFill>
                <a:srgbClr val="C00000"/>
              </a:solidFill>
            </a:endParaRPr>
          </a:p>
          <a:p>
            <a:pPr>
              <a:buNone/>
            </a:pPr>
            <a:r>
              <a:rPr lang="en-US" dirty="0" smtClean="0">
                <a:solidFill>
                  <a:srgbClr val="C00000"/>
                </a:solidFill>
              </a:rPr>
              <a:t> </a:t>
            </a:r>
            <a:endParaRPr lang="en-IN" dirty="0" smtClean="0">
              <a:solidFill>
                <a:srgbClr val="C00000"/>
              </a:solidFill>
            </a:endParaRPr>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just"/>
            <a:r>
              <a:rPr lang="en-US" b="1" dirty="0" smtClean="0">
                <a:solidFill>
                  <a:srgbClr val="FF0000"/>
                </a:solidFill>
              </a:rPr>
              <a:t>WHAT IS  SLP</a:t>
            </a:r>
            <a:r>
              <a:rPr lang="en-US" b="1" dirty="0" smtClean="0"/>
              <a:t>?</a:t>
            </a:r>
            <a:r>
              <a:rPr lang="en-US" dirty="0" smtClean="0"/>
              <a:t> </a:t>
            </a:r>
            <a:endParaRPr lang="en-IN" dirty="0" smtClean="0"/>
          </a:p>
          <a:p>
            <a:pPr algn="just"/>
            <a:r>
              <a:rPr lang="en-US" b="1" dirty="0" smtClean="0"/>
              <a:t>Special   Leave    petition      </a:t>
            </a:r>
            <a:r>
              <a:rPr lang="en-US" dirty="0" smtClean="0"/>
              <a:t>or SLP can  be presented  under   following circumstance: SLP  can  be  filed   against  any  judgment  or  decree  or  order   of any   High  Court/tribunal  in  the  territory  of India.   Or,  SLP  can  be  filed  in  case   the  High  Court refuses to grant   the  certificate of fitness for appeal to  Supreme  Court  of India.</a:t>
            </a:r>
            <a:endParaRPr lang="en-IN" dirty="0" smtClean="0"/>
          </a:p>
          <a:p>
            <a:pPr algn="just"/>
            <a:r>
              <a:rPr lang="en-US" dirty="0" smtClean="0"/>
              <a:t>Special Leave Petitions  in  India   </a:t>
            </a:r>
            <a:r>
              <a:rPr lang="en-US" b="1" dirty="0" smtClean="0"/>
              <a:t>(SLP)  </a:t>
            </a:r>
            <a:r>
              <a:rPr lang="en-US" dirty="0" smtClean="0"/>
              <a:t>holds   a  prime place  in  the  Judiciary  of India,    and    has     been     provided   as    a   "residual   power"  in    the    hands    of Supreme </a:t>
            </a:r>
            <a:r>
              <a:rPr lang="en-US" b="1" dirty="0" smtClean="0"/>
              <a:t>Court   </a:t>
            </a:r>
            <a:r>
              <a:rPr lang="en-US" dirty="0" smtClean="0"/>
              <a:t>of  India   to  be  exercised  only   in   cases   when    any   substantial question of law  is  involved, or gross  injustice  has  been  done.</a:t>
            </a:r>
            <a:endParaRPr lang="en-IN" dirty="0" smtClean="0"/>
          </a:p>
          <a:p>
            <a:pPr algn="just"/>
            <a:r>
              <a:rPr lang="en-US" dirty="0" smtClean="0">
                <a:solidFill>
                  <a:srgbClr val="C00000"/>
                </a:solidFill>
              </a:rPr>
              <a:t>The   Constitution  of India   under   </a:t>
            </a:r>
            <a:r>
              <a:rPr lang="en-US" b="1" dirty="0" smtClean="0">
                <a:solidFill>
                  <a:srgbClr val="C00000"/>
                </a:solidFill>
              </a:rPr>
              <a:t>Article     136   </a:t>
            </a:r>
            <a:r>
              <a:rPr lang="en-US" dirty="0" smtClean="0">
                <a:solidFill>
                  <a:srgbClr val="C00000"/>
                </a:solidFill>
              </a:rPr>
              <a:t>vests   the  Supreme  Court   of India with  </a:t>
            </a:r>
            <a:r>
              <a:rPr lang="en-US" b="1" dirty="0" smtClean="0">
                <a:solidFill>
                  <a:srgbClr val="C00000"/>
                </a:solidFill>
              </a:rPr>
              <a:t>a  special   power    to   grant    special   leave,   to   appeal    </a:t>
            </a:r>
            <a:r>
              <a:rPr lang="en-US" dirty="0" smtClean="0">
                <a:solidFill>
                  <a:srgbClr val="C00000"/>
                </a:solidFill>
              </a:rPr>
              <a:t>against  any  judgment or   order    or   decree   in    any    matter   or   cause,    passed    or   made     by   any Court/tribunal   in  the  territory of India.</a:t>
            </a:r>
          </a:p>
          <a:p>
            <a:pPr algn="just"/>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n-US" dirty="0" smtClean="0"/>
              <a:t>This  is  special power, bestowed upon   the  Supreme  Court   of India   which is  the Apex  Court   of the   country,  to  grant   leave   to  appeal  against  any  judgment  in case    any    substantial     constitutional   question   of   law   is   involved,  or   gross injustice has  been   done. </a:t>
            </a:r>
            <a:endParaRPr lang="en-IN" dirty="0" smtClean="0"/>
          </a:p>
          <a:p>
            <a:r>
              <a:rPr lang="en-US" dirty="0" smtClean="0"/>
              <a:t>"Special  leave    petition]"   or    SLP   provides   the    aggrieved   party    a   special permission  to  be  heard   in  Apex  court   in  appeal  against  any  judgment  or  order of any  Court/ tribunal  in the  territory of India. </a:t>
            </a:r>
            <a:endParaRPr lang="en-IN" dirty="0" smtClean="0"/>
          </a:p>
          <a:p>
            <a:r>
              <a:rPr lang="en-US" b="1" dirty="0" smtClean="0">
                <a:solidFill>
                  <a:srgbClr val="C00000"/>
                </a:solidFill>
              </a:rPr>
              <a:t>Special     Leave      petition         or     SLP     can      be     presented         under       following circumstance</a:t>
            </a:r>
            <a:r>
              <a:rPr lang="en-US" b="1" dirty="0" smtClean="0"/>
              <a:t>:</a:t>
            </a:r>
            <a:endParaRPr lang="en-IN" dirty="0" smtClean="0"/>
          </a:p>
          <a:p>
            <a:pPr>
              <a:buNone/>
            </a:pPr>
            <a:r>
              <a:rPr lang="en-US" dirty="0" smtClean="0"/>
              <a:t> •    SLP can  be filed   against  any  judgment  or decree or order   of any  High  Court/tribunal  in the  territory of India.  Or,  SLP  can   be  filed  in  case   the   High   Court  refuses  to  grant  the   certificate  of fitness  for  appeal  to  Supreme  Court  of India.</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b="1" dirty="0" smtClean="0"/>
              <a:t>     </a:t>
            </a:r>
            <a:r>
              <a:rPr lang="en-US" b="1" dirty="0" smtClean="0">
                <a:solidFill>
                  <a:srgbClr val="C00000"/>
                </a:solidFill>
              </a:rPr>
              <a:t>Time  frame  within   which   SLP can  be  filed</a:t>
            </a:r>
            <a:r>
              <a:rPr lang="en-US" b="1" dirty="0" smtClean="0"/>
              <a:t>:</a:t>
            </a:r>
            <a:r>
              <a:rPr lang="en-US" dirty="0" smtClean="0"/>
              <a:t> </a:t>
            </a:r>
            <a:endParaRPr lang="en-IN" dirty="0" smtClean="0"/>
          </a:p>
          <a:p>
            <a:pPr>
              <a:buNone/>
            </a:pPr>
            <a:r>
              <a:rPr lang="en-US" dirty="0" smtClean="0"/>
              <a:t>• 	</a:t>
            </a:r>
            <a:r>
              <a:rPr lang="en-US" dirty="0" smtClean="0">
                <a:solidFill>
                  <a:srgbClr val="7030A0"/>
                </a:solidFill>
              </a:rPr>
              <a:t>SLP  can   be   filed   against   any   judgment    of  High   Court  within  </a:t>
            </a:r>
            <a:r>
              <a:rPr lang="en-US" dirty="0" smtClean="0">
                <a:solidFill>
                  <a:srgbClr val="FF0000"/>
                </a:solidFill>
              </a:rPr>
              <a:t>90  days    from the  date   of judgment.</a:t>
            </a:r>
            <a:endParaRPr lang="en-IN" dirty="0" smtClean="0">
              <a:solidFill>
                <a:srgbClr val="FF0000"/>
              </a:solidFill>
            </a:endParaRPr>
          </a:p>
          <a:p>
            <a:pPr>
              <a:buNone/>
            </a:pPr>
            <a:r>
              <a:rPr lang="en-US" dirty="0" smtClean="0"/>
              <a:t>• 	Or   SLP   can    be   filed   within   60  days    against   the    order   of  the    High   Court refusing  to  grant  the   certificate  of fitness  for  appeal  to  Supreme   Court. </a:t>
            </a:r>
            <a:endParaRPr lang="en-IN" dirty="0" smtClean="0"/>
          </a:p>
          <a:p>
            <a:pPr>
              <a:buNone/>
            </a:pPr>
            <a:r>
              <a:rPr lang="en-US" b="1" dirty="0" smtClean="0"/>
              <a:t>      </a:t>
            </a:r>
            <a:r>
              <a:rPr lang="en-US" b="1" dirty="0" smtClean="0">
                <a:solidFill>
                  <a:srgbClr val="FF0000"/>
                </a:solidFill>
              </a:rPr>
              <a:t>Who can  file  SLP?</a:t>
            </a:r>
            <a:r>
              <a:rPr lang="en-US" dirty="0" smtClean="0"/>
              <a:t> </a:t>
            </a:r>
            <a:endParaRPr lang="en-IN" dirty="0" smtClean="0"/>
          </a:p>
          <a:p>
            <a:r>
              <a:rPr lang="en-US" dirty="0" smtClean="0"/>
              <a:t>Any   aggrieved  party   can    file   SLP  against   the   judgment    or   order  of  refusal   of grant  of certificate.</a:t>
            </a:r>
            <a:endParaRPr lang="en-IN" dirty="0" smtClean="0"/>
          </a:p>
          <a:p>
            <a:pPr>
              <a:buNone/>
            </a:pPr>
            <a:r>
              <a:rPr lang="en-US" b="1" dirty="0" smtClean="0"/>
              <a:t>      </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buNone/>
            </a:pPr>
            <a:r>
              <a:rPr lang="en-US" sz="2400" b="1" dirty="0" smtClean="0">
                <a:solidFill>
                  <a:srgbClr val="FF0000"/>
                </a:solidFill>
              </a:rPr>
              <a:t>Contents    of SLP:</a:t>
            </a:r>
            <a:r>
              <a:rPr lang="en-US" sz="2400" dirty="0" smtClean="0"/>
              <a:t> </a:t>
            </a:r>
            <a:endParaRPr lang="en-IN" sz="2400" dirty="0" smtClean="0"/>
          </a:p>
          <a:p>
            <a:pPr algn="just">
              <a:buNone/>
            </a:pPr>
            <a:r>
              <a:rPr lang="en-US" sz="2400" dirty="0" smtClean="0"/>
              <a:t>• 	</a:t>
            </a:r>
            <a:r>
              <a:rPr lang="en-US" dirty="0" smtClean="0"/>
              <a:t>This   petition   is  required   to  state    all  the   facts    that    are   necessary   to  enable the    court   to   determine    whether    SLP    ought   to   be    granted    or   not.    It   is required		to   be    signed   by   Advocate   on   record.   The    petition    should   also contain	statement    that    the   petitioner   has   not   filed   any   other  petition  in  the High  court.</a:t>
            </a:r>
            <a:endParaRPr lang="en-IN" dirty="0" smtClean="0"/>
          </a:p>
          <a:p>
            <a:pPr algn="just">
              <a:buNone/>
            </a:pPr>
            <a:r>
              <a:rPr lang="en-US" dirty="0" smtClean="0"/>
              <a:t>• 	It should be  accompanied    by  a  certified  copy   of judgment    appealed   against and    an   affidavit   by   the    petitioner   verifying  the    same   and    should   also    be accompanied	by   all   the   documents    that    formed  part    of  pleading   in   Lower court. </a:t>
            </a:r>
            <a:endParaRPr lang="en-IN" dirty="0" smtClean="0"/>
          </a:p>
          <a:p>
            <a:endParaRPr lang="en-IN" sz="4400"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en-US" dirty="0" smtClean="0"/>
              <a:t>One  of the   greatest   legacies  of the   British  Rule   in  India   is  the  Judiciary   and legal    set    up.    The    Judiciary    is   perhaps    the    most     important     limb    of   the Government.     The     Constitution      of    India      provides    for    an     independent judiciary   with    Supreme   Court  at  the   apex   and   the   High   Courts   at  the   State level.  </a:t>
            </a:r>
            <a:r>
              <a:rPr lang="en-US" dirty="0" smtClean="0">
                <a:solidFill>
                  <a:srgbClr val="7030A0"/>
                </a:solidFill>
              </a:rPr>
              <a:t>The   Supreme    Court   of  India    is  the    highest   tribunal    of  land.    Part    V Chapter   IV  (Articles  124   to   147)   of the   Constitution    of  India    deals    with   the Union Judiciary.</a:t>
            </a:r>
            <a:endParaRPr lang="en-IN" dirty="0" smtClean="0">
              <a:solidFill>
                <a:srgbClr val="7030A0"/>
              </a:solidFill>
            </a:endParaRPr>
          </a:p>
          <a:p>
            <a:r>
              <a:rPr lang="en-US" dirty="0" smtClean="0">
                <a:solidFill>
                  <a:srgbClr val="C00000"/>
                </a:solidFill>
              </a:rPr>
              <a:t>The  Indian  Judiciary   is  regarded   as  an   </a:t>
            </a:r>
            <a:r>
              <a:rPr lang="en-US" b="1" dirty="0" smtClean="0">
                <a:solidFill>
                  <a:srgbClr val="C00000"/>
                </a:solidFill>
              </a:rPr>
              <a:t>Integrated      Judiciary.</a:t>
            </a:r>
            <a:endParaRPr lang="en-IN" dirty="0" smtClean="0">
              <a:solidFill>
                <a:srgbClr val="C00000"/>
              </a:solidFill>
            </a:endParaRPr>
          </a:p>
          <a:p>
            <a:r>
              <a:rPr lang="en-US" dirty="0" smtClean="0">
                <a:solidFill>
                  <a:srgbClr val="C00000"/>
                </a:solidFill>
              </a:rPr>
              <a:t>India   has    a  single  system   of judiciary   </a:t>
            </a:r>
            <a:r>
              <a:rPr lang="en-US" dirty="0" smtClean="0"/>
              <a:t>which  looks  like   a  pyramid.   On  the other   hand    in  the   U.S.A. there   is  a  Federal  judiciary   and   State   judiciary,   i.e. double  Judiciary.   But   in  India    starting   from   the   lowest  level   at  Civil  Court at   Sub    Division   level   (earlier  named   as   </a:t>
            </a:r>
            <a:r>
              <a:rPr lang="en-US" dirty="0" err="1" smtClean="0"/>
              <a:t>Munsif</a:t>
            </a:r>
            <a:r>
              <a:rPr lang="en-US" dirty="0" smtClean="0"/>
              <a:t>   Court)   and    ending   at   the Supreme   Court  at  the   apex   there   is  a  single  system  of judiciary. </a:t>
            </a:r>
            <a:endParaRPr lang="en-IN" dirty="0" smtClean="0"/>
          </a:p>
          <a:p>
            <a:pPr algn="ctr">
              <a:buNone/>
            </a:pPr>
            <a:r>
              <a:rPr lang="en-US" b="1" dirty="0" smtClean="0"/>
              <a:t>     </a:t>
            </a:r>
            <a:r>
              <a:rPr lang="en-US" b="1" dirty="0" smtClean="0">
                <a:solidFill>
                  <a:srgbClr val="FF0000"/>
                </a:solidFill>
              </a:rPr>
              <a:t>SUPREME	COURT   OF  INDIA</a:t>
            </a:r>
          </a:p>
          <a:p>
            <a:pPr algn="ctr">
              <a:buNone/>
            </a:pPr>
            <a:r>
              <a:rPr lang="en-US" b="1" dirty="0" smtClean="0">
                <a:solidFill>
                  <a:srgbClr val="FF0000"/>
                </a:solidFill>
              </a:rPr>
              <a:t> STATE  HIGH  COURTS</a:t>
            </a:r>
            <a:endParaRPr lang="en-IN" dirty="0" smtClean="0">
              <a:solidFill>
                <a:srgbClr val="FF0000"/>
              </a:solidFill>
            </a:endParaRPr>
          </a:p>
          <a:p>
            <a:pPr algn="ctr">
              <a:buNone/>
            </a:pPr>
            <a:r>
              <a:rPr lang="en-US" b="1" dirty="0" smtClean="0">
                <a:solidFill>
                  <a:srgbClr val="FF0000"/>
                </a:solidFill>
              </a:rPr>
              <a:t> SUBORDINATE    COURTS   OR  LOWER  COURTS</a:t>
            </a:r>
            <a:endParaRPr lang="en-IN" dirty="0" smtClean="0">
              <a:solidFill>
                <a:srgbClr val="FF0000"/>
              </a:solidFill>
            </a:endParaRPr>
          </a:p>
          <a:p>
            <a:pPr algn="just"/>
            <a:r>
              <a:rPr lang="en-US" dirty="0" smtClean="0"/>
              <a:t>After     its     inauguration       on  </a:t>
            </a:r>
            <a:r>
              <a:rPr lang="en-US" b="1" dirty="0" smtClean="0"/>
              <a:t>January        28,     1950,   </a:t>
            </a:r>
            <a:r>
              <a:rPr lang="en-US" dirty="0" smtClean="0"/>
              <a:t>the      Supreme     Court commenced   its   sittings   in  a  part   of the   Parliament   House.  The   Court  moved into   the   present   building   in  </a:t>
            </a:r>
            <a:r>
              <a:rPr lang="en-US" b="1" dirty="0" smtClean="0"/>
              <a:t>1958.</a:t>
            </a:r>
            <a:endParaRPr lang="en-IN" dirty="0" smtClean="0"/>
          </a:p>
          <a:p>
            <a:pPr algn="just"/>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en-US" b="1" dirty="0" smtClean="0">
                <a:solidFill>
                  <a:srgbClr val="FF0000"/>
                </a:solidFill>
              </a:rPr>
              <a:t>The  scope   of  power   vested    with  the   Supreme    Court  of  India  under   Article 136.</a:t>
            </a:r>
            <a:r>
              <a:rPr lang="en-US" dirty="0" smtClean="0"/>
              <a:t>  </a:t>
            </a:r>
            <a:endParaRPr lang="en-IN" dirty="0" smtClean="0"/>
          </a:p>
          <a:p>
            <a:pPr algn="just">
              <a:buNone/>
            </a:pPr>
            <a:r>
              <a:rPr lang="en-US" dirty="0" smtClean="0"/>
              <a:t>• 	The  constitution    of India  vest   "discretionary   power" in  the   Supreme   Court  of India.  The   Supreme    Court   of  India  may    in  its   discretion    be   able   to   grant special  leave  to  appeal   from   any  judgment   or  decree  or  order  in  any   matter or  cause  made  or  passed   by  any   Court/tribunal     in  the   territory  of India.  The Supreme	Court   of  India   may    also   refuse   to   grant   the   leave  to   appeal   by exercising  its  discretion.</a:t>
            </a:r>
            <a:endParaRPr lang="en-IN" dirty="0" smtClean="0"/>
          </a:p>
          <a:p>
            <a:pPr algn="just">
              <a:buNone/>
            </a:pPr>
            <a:r>
              <a:rPr lang="en-US" dirty="0" smtClean="0"/>
              <a:t>• 	An  aggrieved  party  from   the  judgment   or  decree  of high   court  cannot   claim special  leave to  appeal  as  a right   but   it  is  privilege which  the   Supreme   Court of India  is  vested  with   and   this   leave to  appeal  can   be  granted   by  it  only.</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buNone/>
            </a:pPr>
            <a:r>
              <a:rPr lang="en-US" b="1" dirty="0" smtClean="0">
                <a:solidFill>
                  <a:srgbClr val="FF0000"/>
                </a:solidFill>
              </a:rPr>
              <a:t>Judgments    of various   Courts   of India  on  SLP</a:t>
            </a:r>
            <a:r>
              <a:rPr lang="en-US" b="1" dirty="0" smtClean="0"/>
              <a:t>:</a:t>
            </a:r>
            <a:r>
              <a:rPr lang="en-US" dirty="0" smtClean="0"/>
              <a:t> </a:t>
            </a:r>
            <a:endParaRPr lang="en-IN" dirty="0" smtClean="0"/>
          </a:p>
          <a:p>
            <a:pPr algn="just"/>
            <a:r>
              <a:rPr lang="en-US" dirty="0" smtClean="0"/>
              <a:t>There  is  catena   of judgments    mentioning   about   the   scope  of  power  of  </a:t>
            </a:r>
            <a:r>
              <a:rPr lang="en-US" dirty="0" err="1" smtClean="0"/>
              <a:t>Hon'ble</a:t>
            </a:r>
            <a:r>
              <a:rPr lang="en-US" dirty="0" smtClean="0"/>
              <a:t> Supreme  Court  under   Article  136,   the   maintainability    of  special  leave petitions. The  below mentioned   are   some  of prominent   judgments    mentioning   about  SLP. </a:t>
            </a:r>
            <a:endParaRPr lang="en-IN" dirty="0" smtClean="0"/>
          </a:p>
          <a:p>
            <a:pPr>
              <a:buNone/>
            </a:pPr>
            <a:r>
              <a:rPr lang="en-US" dirty="0" smtClean="0"/>
              <a:t>•    </a:t>
            </a:r>
            <a:r>
              <a:rPr lang="en-US" dirty="0" err="1" smtClean="0"/>
              <a:t>Pritam</a:t>
            </a:r>
            <a:r>
              <a:rPr lang="en-US" dirty="0" smtClean="0"/>
              <a:t> Singh v. the  State   [AIR1950 SC  169]</a:t>
            </a:r>
            <a:endParaRPr lang="en-IN" dirty="0" smtClean="0"/>
          </a:p>
          <a:p>
            <a:pPr>
              <a:buNone/>
            </a:pPr>
            <a:r>
              <a:rPr lang="en-US" b="1" dirty="0" smtClean="0"/>
              <a:t>•    </a:t>
            </a:r>
            <a:r>
              <a:rPr lang="en-US" b="1" dirty="0" err="1" smtClean="0"/>
              <a:t>Kunhayammed</a:t>
            </a:r>
            <a:r>
              <a:rPr lang="en-US" b="1" dirty="0" smtClean="0"/>
              <a:t>   vs.  State   of Kerala  (2000)  245   ITR   360   </a:t>
            </a:r>
            <a:r>
              <a:rPr lang="en-US" dirty="0" smtClean="0"/>
              <a:t>(SC)</a:t>
            </a:r>
            <a:endParaRPr lang="en-IN" dirty="0" smtClean="0"/>
          </a:p>
          <a:p>
            <a:pPr>
              <a:buNone/>
            </a:pPr>
            <a:r>
              <a:rPr lang="en-US" dirty="0" smtClean="0"/>
              <a:t>•    Smt.  </a:t>
            </a:r>
            <a:r>
              <a:rPr lang="en-US" dirty="0" err="1" smtClean="0"/>
              <a:t>Tej</a:t>
            </a:r>
            <a:r>
              <a:rPr lang="en-US" dirty="0" smtClean="0"/>
              <a:t> </a:t>
            </a:r>
            <a:r>
              <a:rPr lang="en-US" dirty="0" err="1" smtClean="0"/>
              <a:t>Kumari</a:t>
            </a:r>
            <a:r>
              <a:rPr lang="en-US" dirty="0" smtClean="0"/>
              <a:t> vs.  CIT (2001) 247  ITR 210</a:t>
            </a:r>
            <a:endParaRPr lang="en-IN" dirty="0" smtClean="0"/>
          </a:p>
          <a:p>
            <a:pPr>
              <a:buNone/>
            </a:pPr>
            <a:r>
              <a:rPr lang="en-US" dirty="0" smtClean="0"/>
              <a:t>•    N. </a:t>
            </a:r>
            <a:r>
              <a:rPr lang="en-US" dirty="0" err="1" smtClean="0"/>
              <a:t>Suriyakala</a:t>
            </a:r>
            <a:r>
              <a:rPr lang="en-US" dirty="0" smtClean="0"/>
              <a:t>  Vs. A. Mohan doss  and  Others (2007) 9 SCC  196</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en-US" b="1" dirty="0" smtClean="0">
                <a:solidFill>
                  <a:srgbClr val="FF0000"/>
                </a:solidFill>
              </a:rPr>
              <a:t>REVIEW PETITION</a:t>
            </a:r>
            <a:r>
              <a:rPr lang="en-US" b="1" dirty="0" smtClean="0"/>
              <a:t>:</a:t>
            </a:r>
            <a:r>
              <a:rPr lang="en-US" dirty="0" smtClean="0"/>
              <a:t> </a:t>
            </a:r>
            <a:endParaRPr lang="en-IN" dirty="0" smtClean="0"/>
          </a:p>
          <a:p>
            <a:r>
              <a:rPr lang="en-US" b="1" dirty="0" smtClean="0">
                <a:solidFill>
                  <a:srgbClr val="FF0000"/>
                </a:solidFill>
              </a:rPr>
              <a:t>Article    137  </a:t>
            </a:r>
            <a:r>
              <a:rPr lang="en-US" dirty="0" smtClean="0"/>
              <a:t>of the  Constitution  provides that   subject  to  provisions  of any  law and  rule  made   under   Article 145  the  Supreme  Court   of India  has   the  power to review any  judgment  pronounced  (or order  made) by it.  Under Supreme Court Rules,  1966  such   a  petition  needs   to  be  filed  </a:t>
            </a:r>
            <a:r>
              <a:rPr lang="en-US" b="1" dirty="0" smtClean="0">
                <a:solidFill>
                  <a:srgbClr val="FF0000"/>
                </a:solidFill>
              </a:rPr>
              <a:t>within  30  days   </a:t>
            </a:r>
            <a:r>
              <a:rPr lang="en-US" dirty="0" smtClean="0"/>
              <a:t>from  the  date   of judgment   or   order. It  is   also   recommended   that    the   petition   should  be circulated  without  oral   arguments  to  the   same   bench  of judges  that   delivered the judgment  (or order) sought to be reviewed.</a:t>
            </a:r>
            <a:endParaRPr lang="en-IN" dirty="0" smtClean="0"/>
          </a:p>
          <a:p>
            <a:r>
              <a:rPr lang="en-US" dirty="0" smtClean="0"/>
              <a:t>In India,   a binding  decision of the  Supreme  Court/High  Court   can  be  reviewed in </a:t>
            </a:r>
            <a:r>
              <a:rPr lang="en-US" b="1" dirty="0" smtClean="0"/>
              <a:t>Review    Petition.     </a:t>
            </a:r>
            <a:r>
              <a:rPr lang="en-US" dirty="0" smtClean="0"/>
              <a:t>The    parties   aggrieved  on   any    order    of  the  Supreme Court  on    any     apparent     error     can    file    a    review   petition.    Taking   into consideration  the  principle  of </a:t>
            </a:r>
            <a:r>
              <a:rPr lang="en-US" i="1" dirty="0" smtClean="0"/>
              <a:t>stare   </a:t>
            </a:r>
            <a:r>
              <a:rPr lang="en-US" i="1" dirty="0" err="1" smtClean="0"/>
              <a:t>decisis</a:t>
            </a:r>
            <a:r>
              <a:rPr lang="en-US" i="1" dirty="0" smtClean="0"/>
              <a:t>,   </a:t>
            </a:r>
            <a:r>
              <a:rPr lang="en-US" dirty="0" smtClean="0"/>
              <a:t>courts  generally do  not  unsettle  a decision,  without   a   strong   case. </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lgn="just"/>
            <a:r>
              <a:rPr lang="en-US" dirty="0" smtClean="0"/>
              <a:t>This    provision   regarding   review  is   an exemption to  the  legal  principle of </a:t>
            </a:r>
            <a:r>
              <a:rPr lang="en-US" i="1" dirty="0" smtClean="0"/>
              <a:t>stare   </a:t>
            </a:r>
            <a:r>
              <a:rPr lang="en-US" i="1" dirty="0" err="1" smtClean="0"/>
              <a:t>decisis</a:t>
            </a:r>
            <a:r>
              <a:rPr lang="en-US" i="1" dirty="0" smtClean="0"/>
              <a:t>.  </a:t>
            </a:r>
            <a:r>
              <a:rPr lang="en-US" dirty="0" smtClean="0"/>
              <a:t>[The principle  by which judges are     bound    to     precedents     is     known    as  </a:t>
            </a:r>
            <a:r>
              <a:rPr lang="en-US" b="1" i="1" dirty="0" smtClean="0"/>
              <a:t>stare     </a:t>
            </a:r>
            <a:r>
              <a:rPr lang="en-US" b="1" i="1" dirty="0" err="1" smtClean="0"/>
              <a:t>decisis</a:t>
            </a:r>
            <a:r>
              <a:rPr lang="en-US" b="1" i="1" dirty="0" smtClean="0"/>
              <a:t>.  </a:t>
            </a:r>
            <a:r>
              <a:rPr lang="en-US" dirty="0" smtClean="0"/>
              <a:t>Black's   Law Dictionary defines "precedent" as  a "rule  of law  established  for the  first  time  by a  court   for  a  particular   type   of  case   and   thereafter   referred  to  in  deciding similar cases.] </a:t>
            </a:r>
            <a:endParaRPr lang="en-IN" dirty="0" smtClean="0"/>
          </a:p>
          <a:p>
            <a:pPr algn="just">
              <a:buNone/>
            </a:pPr>
            <a:r>
              <a:rPr lang="en-US" dirty="0" smtClean="0"/>
              <a:t>    Furthermore,   even   after   dismissal  of  a  review petition,  the  </a:t>
            </a:r>
            <a:r>
              <a:rPr lang="en-US" dirty="0" err="1" smtClean="0"/>
              <a:t>Hon'ble</a:t>
            </a:r>
            <a:r>
              <a:rPr lang="en-US" dirty="0" smtClean="0"/>
              <a:t>  Supreme Court   may  consider  a curative petition in  order   to  prevent abuse   of its  process and  to cure  gross   miscarriage  of justice. </a:t>
            </a:r>
            <a:endParaRPr lang="en-IN" dirty="0" smtClean="0"/>
          </a:p>
          <a:p>
            <a:pPr algn="just"/>
            <a:r>
              <a:rPr lang="en-US" dirty="0" smtClean="0"/>
              <a:t>While a civil review petition can  be moved in  accordance  with  Order XLVII,Rule1(1)  of  the   Code   of  Civil  Procedure,1908   a  criminal  review petition  can   be moved only  on the  ground of an  error  apparent  on the  face  of the  record.</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just"/>
            <a:r>
              <a:rPr lang="en-US" b="1" dirty="0" smtClean="0">
                <a:solidFill>
                  <a:srgbClr val="FF0000"/>
                </a:solidFill>
              </a:rPr>
              <a:t>CURATIVE   PETITION</a:t>
            </a:r>
            <a:r>
              <a:rPr lang="en-US" b="1" dirty="0" smtClean="0"/>
              <a:t>:</a:t>
            </a:r>
            <a:r>
              <a:rPr lang="en-US" dirty="0" smtClean="0"/>
              <a:t> </a:t>
            </a:r>
            <a:endParaRPr lang="en-IN" dirty="0" smtClean="0"/>
          </a:p>
          <a:p>
            <a:pPr algn="just"/>
            <a:r>
              <a:rPr lang="en-US" dirty="0" smtClean="0"/>
              <a:t>The  concept of </a:t>
            </a:r>
            <a:r>
              <a:rPr lang="en-US" b="1" dirty="0" smtClean="0"/>
              <a:t>Curative    petition    </a:t>
            </a:r>
            <a:r>
              <a:rPr lang="en-US" dirty="0" smtClean="0"/>
              <a:t>was  evolved by  the  </a:t>
            </a:r>
            <a:r>
              <a:rPr lang="en-US" dirty="0" err="1" smtClean="0">
                <a:solidFill>
                  <a:srgbClr val="FF0000"/>
                </a:solidFill>
              </a:rPr>
              <a:t>Hon'ble</a:t>
            </a:r>
            <a:r>
              <a:rPr lang="en-US" dirty="0" smtClean="0">
                <a:solidFill>
                  <a:srgbClr val="FF0000"/>
                </a:solidFill>
              </a:rPr>
              <a:t>  Supreme Court of  India in   the    matter   of </a:t>
            </a:r>
            <a:r>
              <a:rPr lang="en-US" dirty="0" err="1" smtClean="0">
                <a:solidFill>
                  <a:srgbClr val="FF0000"/>
                </a:solidFill>
              </a:rPr>
              <a:t>Rupa</a:t>
            </a:r>
            <a:r>
              <a:rPr lang="en-US" dirty="0" smtClean="0">
                <a:solidFill>
                  <a:srgbClr val="FF0000"/>
                </a:solidFill>
              </a:rPr>
              <a:t>  Ashok  </a:t>
            </a:r>
            <a:r>
              <a:rPr lang="en-US" dirty="0" err="1" smtClean="0">
                <a:solidFill>
                  <a:srgbClr val="FF0000"/>
                </a:solidFill>
              </a:rPr>
              <a:t>Hurra</a:t>
            </a:r>
            <a:r>
              <a:rPr lang="en-US" dirty="0" smtClean="0">
                <a:solidFill>
                  <a:srgbClr val="FF0000"/>
                </a:solidFill>
              </a:rPr>
              <a:t>   vs.   Ashok  </a:t>
            </a:r>
            <a:r>
              <a:rPr lang="en-US" dirty="0" err="1" smtClean="0">
                <a:solidFill>
                  <a:srgbClr val="FF0000"/>
                </a:solidFill>
              </a:rPr>
              <a:t>Hurra</a:t>
            </a:r>
            <a:r>
              <a:rPr lang="en-US" dirty="0" smtClean="0">
                <a:solidFill>
                  <a:srgbClr val="FF0000"/>
                </a:solidFill>
              </a:rPr>
              <a:t>   and    </a:t>
            </a:r>
            <a:r>
              <a:rPr lang="en-US" dirty="0" err="1" smtClean="0">
                <a:solidFill>
                  <a:srgbClr val="FF0000"/>
                </a:solidFill>
              </a:rPr>
              <a:t>Anr</a:t>
            </a:r>
            <a:r>
              <a:rPr lang="en-US" dirty="0" smtClean="0">
                <a:solidFill>
                  <a:srgbClr val="FF0000"/>
                </a:solidFill>
              </a:rPr>
              <a:t>. (2002)</a:t>
            </a:r>
            <a:r>
              <a:rPr lang="en-US" dirty="0" smtClean="0"/>
              <a:t>   where the  question  arose </a:t>
            </a:r>
            <a:r>
              <a:rPr lang="en-US" b="1" dirty="0" smtClean="0">
                <a:solidFill>
                  <a:srgbClr val="FF0000"/>
                </a:solidFill>
              </a:rPr>
              <a:t>whether   an  aggrieved   person     is  entitled    to any   relief   against    the    final   judgment/    order    of  the    Supreme   Court,    after dismissal   of  a review   petition</a:t>
            </a:r>
            <a:r>
              <a:rPr lang="en-US" b="1" dirty="0" smtClean="0"/>
              <a:t>.    </a:t>
            </a:r>
            <a:r>
              <a:rPr lang="en-US" dirty="0" smtClean="0"/>
              <a:t>The  Supreme Court in  the  said  case  held  that in order to prevent abuse  of its  process and  to cure  gross miscarriage of justice, it  may  reconsider  its  judgments  in  exercise of its  inherent  powers.   For  this purpose  the  Court has   devised what   has   been   termed as  a  "curative" petition. In  the  Curative petition,  the  petitioner is  required  to  aver   specifically that   the grounds  mentioned  therein  had   been   taken  in  the  review petition filed  earlier and    that    it   was    dismissed   by   circulation.   This   has    to   be   certified  by   a senior advocate.  The   Curative  petition  is  then    circulated  to  the   three    senior most    judges   and    the    judges   who    delivered  the    impugned judgment,   if available. No time  limit  is  given for filing Curative petition.</a:t>
            </a:r>
            <a:endParaRPr lang="en-IN" dirty="0" smtClean="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en-US" b="1" dirty="0" smtClean="0">
                <a:solidFill>
                  <a:srgbClr val="FF0000"/>
                </a:solidFill>
              </a:rPr>
              <a:t>CRITERIA:</a:t>
            </a:r>
            <a:r>
              <a:rPr lang="en-US" dirty="0" smtClean="0"/>
              <a:t> </a:t>
            </a:r>
            <a:endParaRPr lang="en-IN" dirty="0" smtClean="0"/>
          </a:p>
          <a:p>
            <a:pPr>
              <a:buNone/>
            </a:pPr>
            <a:r>
              <a:rPr lang="en-US" dirty="0" smtClean="0"/>
              <a:t>     To  entertain  the   curative  petitions,  the   court  has   laid   down certain  specific conditions. Its  laid  down in  order The  requirements  which are  needed in  order to accept the  curative petitions are: </a:t>
            </a:r>
            <a:endParaRPr lang="en-IN" dirty="0" smtClean="0"/>
          </a:p>
          <a:p>
            <a:pPr>
              <a:buNone/>
            </a:pPr>
            <a:r>
              <a:rPr lang="en-US" dirty="0" smtClean="0"/>
              <a:t>1. The  petitioner will have  to establish that   there   was  a genuine violation of principles	of natural   justice and    fear    of  the    bias    of   the   judge  and judgment  that   adversely affected him.</a:t>
            </a:r>
            <a:endParaRPr lang="en-IN" dirty="0" smtClean="0"/>
          </a:p>
          <a:p>
            <a:pPr>
              <a:buNone/>
            </a:pPr>
            <a:r>
              <a:rPr lang="en-US" dirty="0" smtClean="0"/>
              <a:t>2.  The petition shall   state   specifically that   the  grounds  mentioned had  been taken in  the  review petition and  that   it was  dismissed by circulation.</a:t>
            </a:r>
            <a:endParaRPr lang="en-IN" dirty="0" smtClean="0"/>
          </a:p>
          <a:p>
            <a:pPr>
              <a:buNone/>
            </a:pPr>
            <a:r>
              <a:rPr lang="en-US" dirty="0" smtClean="0"/>
              <a:t>3. The  curative  petition  must    accompany  certification  by  a  senior lawyer relating to the  fulfillment of the  above requirements.</a:t>
            </a:r>
            <a:endParaRPr lang="en-IN" dirty="0" smtClean="0"/>
          </a:p>
          <a:p>
            <a:pPr>
              <a:buNone/>
            </a:pPr>
            <a:r>
              <a:rPr lang="en-US" dirty="0" smtClean="0"/>
              <a:t>4. The  petition is  to  be  sent   to  the  three   senior most  judges  and  judges  of the  bench who  passed the  judgment affecting the  petition, if available.</a:t>
            </a:r>
            <a:endParaRPr lang="en-IN" dirty="0" smtClean="0"/>
          </a:p>
          <a:p>
            <a:pPr>
              <a:buNone/>
            </a:pPr>
            <a:r>
              <a:rPr lang="en-US" dirty="0" smtClean="0"/>
              <a:t>5.  If the  majority of the  judges  on  the   above bench  agree that   the  matter needs  hearing,  then    it  would be   sent    to  the   same  bench  (as  far   as possible).</a:t>
            </a:r>
            <a:endParaRPr lang="en-IN" dirty="0" smtClean="0"/>
          </a:p>
          <a:p>
            <a:pPr>
              <a:buNone/>
            </a:pPr>
            <a:r>
              <a:rPr lang="en-US" dirty="0" smtClean="0"/>
              <a:t>6. The  court  could impose  "exemplary costs" to  the   petitioner  if his   plea lacks merit.</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r>
              <a:rPr lang="en-US" b="1" dirty="0" smtClean="0">
                <a:solidFill>
                  <a:srgbClr val="00B050"/>
                </a:solidFill>
              </a:rPr>
              <a:t>WHAT  ARE  THE  FUNCTIONS OF THE</a:t>
            </a:r>
            <a:r>
              <a:rPr lang="en-IN" b="1" dirty="0" smtClean="0">
                <a:solidFill>
                  <a:srgbClr val="00B050"/>
                </a:solidFill>
              </a:rPr>
              <a:t> </a:t>
            </a:r>
            <a:r>
              <a:rPr lang="en-US" b="1" dirty="0" smtClean="0">
                <a:solidFill>
                  <a:srgbClr val="00B050"/>
                </a:solidFill>
              </a:rPr>
              <a:t>SUPREME</a:t>
            </a:r>
            <a:r>
              <a:rPr lang="en-IN" b="1" dirty="0" smtClean="0">
                <a:solidFill>
                  <a:srgbClr val="00B050"/>
                </a:solidFill>
              </a:rPr>
              <a:t> </a:t>
            </a:r>
            <a:r>
              <a:rPr lang="en-US" b="1" dirty="0" smtClean="0">
                <a:solidFill>
                  <a:srgbClr val="00B050"/>
                </a:solidFill>
              </a:rPr>
              <a:t>COURT</a:t>
            </a:r>
            <a:r>
              <a:rPr lang="en-IN" b="1" dirty="0" smtClean="0">
                <a:solidFill>
                  <a:srgbClr val="00B050"/>
                </a:solidFill>
              </a:rPr>
              <a:t> </a:t>
            </a:r>
            <a:r>
              <a:rPr lang="en-US" b="1" dirty="0" smtClean="0">
                <a:solidFill>
                  <a:srgbClr val="00B050"/>
                </a:solidFill>
              </a:rPr>
              <a:t>OF</a:t>
            </a:r>
            <a:r>
              <a:rPr lang="en-IN" b="1" dirty="0" smtClean="0">
                <a:solidFill>
                  <a:srgbClr val="00B050"/>
                </a:solidFill>
              </a:rPr>
              <a:t> </a:t>
            </a:r>
            <a:r>
              <a:rPr lang="en-US" b="1" dirty="0" smtClean="0">
                <a:solidFill>
                  <a:srgbClr val="00B050"/>
                </a:solidFill>
              </a:rPr>
              <a:t>INDIA?</a:t>
            </a:r>
            <a:endParaRPr lang="en-IN" dirty="0" smtClean="0">
              <a:solidFill>
                <a:srgbClr val="00B050"/>
              </a:solidFill>
            </a:endParaRPr>
          </a:p>
          <a:p>
            <a:pPr>
              <a:buNone/>
            </a:pPr>
            <a:r>
              <a:rPr lang="en-US" dirty="0" smtClean="0">
                <a:solidFill>
                  <a:srgbClr val="00B050"/>
                </a:solidFill>
              </a:rPr>
              <a:t> </a:t>
            </a:r>
            <a:endParaRPr lang="en-IN" dirty="0" smtClean="0">
              <a:solidFill>
                <a:srgbClr val="00B050"/>
              </a:solidFill>
            </a:endParaRPr>
          </a:p>
          <a:p>
            <a:pPr>
              <a:buNone/>
            </a:pPr>
            <a:r>
              <a:rPr lang="en-US" dirty="0" smtClean="0"/>
              <a:t>01.  </a:t>
            </a:r>
            <a:r>
              <a:rPr lang="en-US" sz="3600" dirty="0" smtClean="0"/>
              <a:t>Original Jurisdiction </a:t>
            </a:r>
            <a:endParaRPr lang="en-IN" sz="3600" dirty="0" smtClean="0"/>
          </a:p>
          <a:p>
            <a:pPr>
              <a:buNone/>
            </a:pPr>
            <a:r>
              <a:rPr lang="en-US" sz="3600" dirty="0" smtClean="0"/>
              <a:t>02.  Appellate  Jurisdiction </a:t>
            </a:r>
            <a:endParaRPr lang="en-IN" sz="3600" dirty="0" smtClean="0"/>
          </a:p>
          <a:p>
            <a:pPr>
              <a:buNone/>
            </a:pPr>
            <a:r>
              <a:rPr lang="en-US" sz="3600" dirty="0" smtClean="0"/>
              <a:t>       (a) Constitutional    cases </a:t>
            </a:r>
            <a:endParaRPr lang="en-IN" sz="3600" dirty="0" smtClean="0"/>
          </a:p>
          <a:p>
            <a:pPr>
              <a:buNone/>
            </a:pPr>
            <a:r>
              <a:rPr lang="en-US" sz="3600" dirty="0" smtClean="0"/>
              <a:t>       (b) Civil cases</a:t>
            </a:r>
            <a:endParaRPr lang="en-IN" sz="3600" dirty="0" smtClean="0"/>
          </a:p>
          <a:p>
            <a:pPr>
              <a:buNone/>
            </a:pPr>
            <a:r>
              <a:rPr lang="en-US" sz="3600" dirty="0" smtClean="0"/>
              <a:t> </a:t>
            </a:r>
            <a:r>
              <a:rPr lang="en-IN" sz="3600" dirty="0" smtClean="0"/>
              <a:t>      </a:t>
            </a:r>
            <a:r>
              <a:rPr lang="en-US" sz="3600" dirty="0" smtClean="0"/>
              <a:t>(c) Criminal  cases</a:t>
            </a:r>
            <a:endParaRPr lang="en-IN" sz="3600" dirty="0" smtClean="0"/>
          </a:p>
          <a:p>
            <a:pPr>
              <a:buNone/>
            </a:pPr>
            <a:r>
              <a:rPr lang="en-US" sz="3600" dirty="0" smtClean="0"/>
              <a:t> </a:t>
            </a:r>
            <a:endParaRPr lang="en-IN" sz="3600" dirty="0" smtClean="0"/>
          </a:p>
          <a:p>
            <a:pPr>
              <a:buNone/>
            </a:pPr>
            <a:r>
              <a:rPr lang="en-US" sz="3600" dirty="0" smtClean="0"/>
              <a:t>03.  Advisory </a:t>
            </a:r>
            <a:r>
              <a:rPr lang="en-US" sz="3600" dirty="0" err="1" smtClean="0"/>
              <a:t>Jurisdction</a:t>
            </a:r>
            <a:r>
              <a:rPr lang="en-US" sz="3600" dirty="0" smtClean="0"/>
              <a:t> </a:t>
            </a:r>
            <a:endParaRPr lang="en-IN" sz="3600" dirty="0" smtClean="0"/>
          </a:p>
          <a:p>
            <a:pPr>
              <a:buNone/>
            </a:pPr>
            <a:r>
              <a:rPr lang="en-US" sz="3600" dirty="0" smtClean="0"/>
              <a:t>04.  As  a  Court  of  Records </a:t>
            </a:r>
            <a:endParaRPr lang="en-IN" sz="3600" dirty="0" smtClean="0"/>
          </a:p>
          <a:p>
            <a:pPr>
              <a:buNone/>
            </a:pPr>
            <a:r>
              <a:rPr lang="en-US" sz="3600" dirty="0" smtClean="0"/>
              <a:t>05.  As  a Guardian   of the   a  Constitution </a:t>
            </a:r>
            <a:endParaRPr lang="en-IN" sz="3600" dirty="0" smtClean="0"/>
          </a:p>
          <a:p>
            <a:pPr>
              <a:buNone/>
            </a:pPr>
            <a:r>
              <a:rPr lang="en-US" sz="3600" dirty="0" smtClean="0"/>
              <a:t>06.  Public Interest   Litigations </a:t>
            </a:r>
            <a:endParaRPr lang="en-IN" sz="3600" dirty="0" smtClean="0"/>
          </a:p>
          <a:p>
            <a:pPr>
              <a:buNone/>
            </a:pPr>
            <a:r>
              <a:rPr lang="en-US" sz="3600" dirty="0" smtClean="0"/>
              <a:t>07.  Miscellaneous   functions </a:t>
            </a:r>
            <a:endParaRPr lang="en-IN" sz="3600" dirty="0" smtClean="0"/>
          </a:p>
          <a:p>
            <a:pPr>
              <a:buNone/>
            </a:pPr>
            <a:r>
              <a:rPr lang="en-US" sz="3600" dirty="0" smtClean="0"/>
              <a:t>     •    Appeals  by  Special  Leave</a:t>
            </a:r>
            <a:endParaRPr lang="en-IN" sz="3600" dirty="0" smtClean="0"/>
          </a:p>
          <a:p>
            <a:pPr>
              <a:buNone/>
            </a:pPr>
            <a:r>
              <a:rPr lang="en-US" sz="3600" dirty="0" smtClean="0"/>
              <a:t>     •    Writ  Jurisdiction</a:t>
            </a:r>
            <a:endParaRPr lang="en-IN" sz="3600" dirty="0" smtClean="0"/>
          </a:p>
          <a:p>
            <a:pPr>
              <a:buNone/>
            </a:pPr>
            <a:r>
              <a:rPr lang="en-US" sz="3600" dirty="0" smtClean="0"/>
              <a:t>     •    Judicial   Review</a:t>
            </a:r>
            <a:endParaRPr lang="en-IN" sz="3600"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just"/>
            <a:r>
              <a:rPr lang="en-US" dirty="0" smtClean="0"/>
              <a:t>The   Supreme  Court  is  the   guardian   of the   individual   liberties  and   fundamental rights.  It has   the   power  to  declare  a law  passed   by  any   legislature   null   and   void if it  encroaches   upon  the   fundamental    rights   guaranteed    to  the   people  by  the Constitution.   For   the   enforcement   of  fundamental    rights,  it  can   </a:t>
            </a:r>
            <a:r>
              <a:rPr lang="en-US" b="1" dirty="0" smtClean="0"/>
              <a:t>issue    writs   </a:t>
            </a:r>
            <a:r>
              <a:rPr lang="en-US" dirty="0" smtClean="0"/>
              <a:t>in the   nature   of </a:t>
            </a:r>
            <a:r>
              <a:rPr lang="en-US" b="1" dirty="0" smtClean="0"/>
              <a:t>Habeas     Corpus,     Mandamus,    Certiorari,      </a:t>
            </a:r>
            <a:r>
              <a:rPr lang="en-US" b="1" dirty="0" err="1" smtClean="0"/>
              <a:t>Prohibiton</a:t>
            </a:r>
            <a:r>
              <a:rPr lang="en-US" b="1" dirty="0" smtClean="0"/>
              <a:t>     </a:t>
            </a:r>
            <a:r>
              <a:rPr lang="en-US" b="1" dirty="0" err="1" smtClean="0"/>
              <a:t>aind</a:t>
            </a:r>
            <a:r>
              <a:rPr lang="en-US" b="1" dirty="0" smtClean="0"/>
              <a:t>    Qua- </a:t>
            </a:r>
            <a:r>
              <a:rPr lang="en-US" b="1" dirty="0" err="1" smtClean="0"/>
              <a:t>Warranto</a:t>
            </a:r>
            <a:r>
              <a:rPr lang="en-US" b="1" dirty="0" smtClean="0"/>
              <a:t>.</a:t>
            </a:r>
          </a:p>
          <a:p>
            <a:pPr algn="just"/>
            <a:r>
              <a:rPr lang="en-US" b="1" dirty="0" smtClean="0"/>
              <a:t>A. 	</a:t>
            </a:r>
            <a:r>
              <a:rPr lang="en-US" b="1" dirty="0" smtClean="0">
                <a:solidFill>
                  <a:srgbClr val="7030A0"/>
                </a:solidFill>
              </a:rPr>
              <a:t>Original     Jurisdiction</a:t>
            </a:r>
            <a:r>
              <a:rPr lang="en-US" b="1" dirty="0" smtClean="0"/>
              <a:t>:       </a:t>
            </a:r>
            <a:r>
              <a:rPr lang="en-US" dirty="0" smtClean="0"/>
              <a:t>It  means  when  a  case    when  a  case    goes   straight to the   Supreme   Court   without   going  before  the    subordinate    Court.  </a:t>
            </a:r>
            <a:r>
              <a:rPr lang="en-US" dirty="0" smtClean="0">
                <a:solidFill>
                  <a:srgbClr val="7030A0"/>
                </a:solidFill>
              </a:rPr>
              <a:t>Article</a:t>
            </a:r>
            <a:r>
              <a:rPr lang="en-IN" dirty="0" smtClean="0">
                <a:solidFill>
                  <a:srgbClr val="7030A0"/>
                </a:solidFill>
              </a:rPr>
              <a:t> </a:t>
            </a:r>
            <a:r>
              <a:rPr lang="en-US" dirty="0" smtClean="0">
                <a:solidFill>
                  <a:srgbClr val="7030A0"/>
                </a:solidFill>
              </a:rPr>
              <a:t>131   </a:t>
            </a:r>
            <a:r>
              <a:rPr lang="en-US" dirty="0" smtClean="0"/>
              <a:t>of  the   Constitution    of  India  provides  for   Original  Jurisdiction.     Original jurisdiction   is  limited  to  questions   related   between  Union  of  India  and   State Governments.</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algn="just"/>
            <a:r>
              <a:rPr lang="en-US" dirty="0" smtClean="0"/>
              <a:t>Firstly,  it  shall  extend  to  the  following cases: </a:t>
            </a:r>
            <a:endParaRPr lang="en-IN" dirty="0" smtClean="0"/>
          </a:p>
          <a:p>
            <a:pPr algn="just">
              <a:buNone/>
            </a:pPr>
            <a:r>
              <a:rPr lang="en-US" dirty="0" smtClean="0"/>
              <a:t>(1) Between Central Government and  one  or mere  States,</a:t>
            </a:r>
            <a:endParaRPr lang="en-IN" dirty="0" smtClean="0"/>
          </a:p>
          <a:p>
            <a:pPr algn="just">
              <a:buNone/>
            </a:pPr>
            <a:r>
              <a:rPr lang="en-US" dirty="0" smtClean="0"/>
              <a:t>(2) Between Central  Government and   one  State   on  one  hand   and   one or more States on the  other hand,</a:t>
            </a:r>
            <a:endParaRPr lang="en-IN" dirty="0" smtClean="0"/>
          </a:p>
          <a:p>
            <a:pPr algn="just">
              <a:buNone/>
            </a:pPr>
            <a:r>
              <a:rPr lang="en-US" dirty="0" smtClean="0"/>
              <a:t>(3)  Between two  or more States.</a:t>
            </a:r>
            <a:endParaRPr lang="en-IN" dirty="0" smtClean="0"/>
          </a:p>
          <a:p>
            <a:pPr algn="just"/>
            <a:r>
              <a:rPr lang="en-US" dirty="0" smtClean="0"/>
              <a:t>So  it  is  clear   that   in  case  that   </a:t>
            </a:r>
            <a:r>
              <a:rPr lang="en-US" dirty="0" smtClean="0">
                <a:solidFill>
                  <a:srgbClr val="7030A0"/>
                </a:solidFill>
              </a:rPr>
              <a:t>in  case   of Original Jurisdiction  no  private case  is  considered </a:t>
            </a:r>
            <a:r>
              <a:rPr lang="en-US" dirty="0" smtClean="0"/>
              <a:t>by the  Supreme Court of India. According to Article 71(1) of  the   Constitution   of  India  the   Supreme  Court  of  India  deals  with   the disputes of Election of President and  Vice-President.</a:t>
            </a:r>
            <a:endParaRPr lang="en-IN" dirty="0" smtClean="0"/>
          </a:p>
          <a:p>
            <a:pPr>
              <a:buNone/>
            </a:pPr>
            <a:r>
              <a:rPr lang="en-US" dirty="0" smtClean="0"/>
              <a:t> </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lgn="just">
              <a:buNone/>
            </a:pPr>
            <a:r>
              <a:rPr lang="en-US" b="1" dirty="0" smtClean="0"/>
              <a:t>B.  </a:t>
            </a:r>
            <a:r>
              <a:rPr lang="en-US" b="1" dirty="0" smtClean="0">
                <a:solidFill>
                  <a:srgbClr val="7030A0"/>
                </a:solidFill>
              </a:rPr>
              <a:t>Appellate    Jurisdiction</a:t>
            </a:r>
            <a:r>
              <a:rPr lang="en-US" b="1" dirty="0" smtClean="0"/>
              <a:t>:      </a:t>
            </a:r>
            <a:r>
              <a:rPr lang="en-US" dirty="0" smtClean="0"/>
              <a:t>When a  case   is  filed  before the   </a:t>
            </a:r>
            <a:r>
              <a:rPr lang="en-US" dirty="0" err="1" smtClean="0"/>
              <a:t>Hon'ble</a:t>
            </a:r>
            <a:r>
              <a:rPr lang="en-US" dirty="0" smtClean="0"/>
              <a:t> Supreme Court of India  against the  order passed  by  a lower Court then   it will attract Appellate jurisdiction   of the   Supreme  Court  of  India.  There can   be  three types of cases  which attracts  Appellate jurisdiction  of the  </a:t>
            </a:r>
            <a:r>
              <a:rPr lang="en-US" dirty="0" err="1" smtClean="0"/>
              <a:t>Hon'ble</a:t>
            </a:r>
            <a:r>
              <a:rPr lang="en-US" dirty="0" smtClean="0"/>
              <a:t> Supreme Court of India.</a:t>
            </a:r>
            <a:endParaRPr lang="en-IN" dirty="0" smtClean="0"/>
          </a:p>
          <a:p>
            <a:pPr algn="just">
              <a:buNone/>
            </a:pPr>
            <a:r>
              <a:rPr lang="en-US" dirty="0" smtClean="0"/>
              <a:t>1.  Constitutional  cases,</a:t>
            </a:r>
            <a:endParaRPr lang="en-IN" dirty="0" smtClean="0"/>
          </a:p>
          <a:p>
            <a:pPr algn="just">
              <a:buNone/>
            </a:pPr>
            <a:r>
              <a:rPr lang="en-US" dirty="0" smtClean="0"/>
              <a:t>2.   Civil Cases,</a:t>
            </a:r>
            <a:endParaRPr lang="en-IN" dirty="0" smtClean="0"/>
          </a:p>
          <a:p>
            <a:pPr algn="just">
              <a:buNone/>
            </a:pPr>
            <a:r>
              <a:rPr lang="en-US" dirty="0" smtClean="0"/>
              <a:t>3.  Criminal Cases. </a:t>
            </a:r>
            <a:endParaRPr lang="en-IN" dirty="0" smtClean="0"/>
          </a:p>
          <a:p>
            <a:pPr algn="just">
              <a:buNone/>
            </a:pPr>
            <a:r>
              <a:rPr lang="en-US" dirty="0" smtClean="0"/>
              <a:t>     The   appellate  jurisdiction   of  the   Supreme  Court  can   be   invoked  by  a certificate granted  by  the   High  Court concerned under </a:t>
            </a:r>
            <a:r>
              <a:rPr lang="en-US" b="1" dirty="0" smtClean="0"/>
              <a:t>Article  132(1),   133(1) or  134   </a:t>
            </a:r>
            <a:r>
              <a:rPr lang="en-US" dirty="0" smtClean="0"/>
              <a:t>of the  Constitution  in respect of any  judgment,  decree or final  order of a High  Court in  both   civil  and   criminal cases,  involving substantial   questions  of law as  to the  interpretation   of the  Constitution.  Appeals also  lie to the  Supreme Court in  civil  matters  if the   High  Court concerned  certifies: (a) that   the   case involves a  substantial   question  of law  of general  importance,  and   (b) that,   in the   opinion of  the   High   Court, the   said   question  needs  to  be  decided by  the Supreme Court. </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just"/>
            <a:r>
              <a:rPr lang="en-US" dirty="0" smtClean="0"/>
              <a:t>  In  criminal  cases,  an  appeal lies  to  the   Supreme  Court if the High   Court  (a)  has    on  appeal  reversed  an   order  of  acquittal  of  an   accused person and  sentenced  him  to  death or to imprisonment  for life or for a period of not  less  than   10 years,  or  (b) has  withdrawn for trial  before itself  any  case  from any   Court  subordinate   to  its   authority  and   has   in  such    trial   convicted the accused and   sentenced  him  to  death or  to imprisonment  for  life or for a period of not  less  than    10 years,  or  (c) certified that   the  case  is  a fit one  for  appeal to the  Supreme Court. Parliament is further  </a:t>
            </a:r>
            <a:r>
              <a:rPr lang="en-US" dirty="0" err="1" smtClean="0"/>
              <a:t>authorised</a:t>
            </a:r>
            <a:r>
              <a:rPr lang="en-US" dirty="0" smtClean="0"/>
              <a:t>  to  confer on  the  Supreme Court any  further  powers to  entertain  and   hear   appeals  from   any  judgment, final  order or sentence  in  a criminal proceeding of a High  Court.</a:t>
            </a:r>
            <a:endParaRPr lang="en-IN" dirty="0" smtClean="0"/>
          </a:p>
          <a:p>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r>
              <a:rPr lang="en-US" b="1" dirty="0" smtClean="0">
                <a:solidFill>
                  <a:srgbClr val="C00000"/>
                </a:solidFill>
              </a:rPr>
              <a:t>GRANT   OF   CERTIFICATE      OF   FITNESS     TO   APPEAL    TO   THE    SUPREME COURT</a:t>
            </a:r>
            <a:r>
              <a:rPr lang="en-US" b="1" dirty="0" smtClean="0"/>
              <a:t>:</a:t>
            </a:r>
            <a:r>
              <a:rPr lang="en-US" dirty="0" smtClean="0"/>
              <a:t> </a:t>
            </a:r>
            <a:endParaRPr lang="en-IN" dirty="0" smtClean="0"/>
          </a:p>
          <a:p>
            <a:r>
              <a:rPr lang="en-US" dirty="0" smtClean="0">
                <a:solidFill>
                  <a:srgbClr val="C00000"/>
                </a:solidFill>
              </a:rPr>
              <a:t>Article   134A   </a:t>
            </a:r>
            <a:r>
              <a:rPr lang="en-US" dirty="0" smtClean="0"/>
              <a:t>enumerates      that,     "Every   High     Court    passing    or   making    a judgment,    decree,   final    order,   or   sentence,    referred   to   in   clause   (1)  of  article</a:t>
            </a:r>
            <a:endParaRPr lang="en-IN" dirty="0" smtClean="0"/>
          </a:p>
          <a:p>
            <a:r>
              <a:rPr lang="en-US" dirty="0" smtClean="0"/>
              <a:t>132  or  clause   (1) of  133   or  clause  (1) of  134,-  a)  may,   if it  deems  fit  so  to  do,  on its  own  motion;  and   b)  shall,    if an   oral   application   is  made,  by  or  on  behalf  of the  party  aggrieved,  immediately   after   the  passing   or  making  of  such   judgment, decree  final   order  or  sentence   determine,   as  soon   as  may   be  after   such   passing or  making,  the   question   whether   a  certificate  of the   nature   referred  to  in  clause (1) of article  132,   or  clause   (1) of article  133,   or  as  the   case   may   be,   sub-clause (c) of clause  (1) of article  134,   may  be  given in  respect  of that    case. </a:t>
            </a:r>
            <a:endParaRPr lang="en-IN" dirty="0" smtClean="0"/>
          </a:p>
          <a:p>
            <a:r>
              <a:rPr lang="en-US" dirty="0" smtClean="0"/>
              <a:t>An   appeal   lies    to    the     Supreme    Court   only    after     a   High     Court   grants    a certificate.  Such    a  certificate   can  be  granted  if the   following are  fulfilled.</a:t>
            </a:r>
            <a:endParaRPr lang="en-IN" dirty="0" smtClean="0"/>
          </a:p>
          <a:p>
            <a:endParaRPr lang="en-IN" dirty="0" smtClean="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19"/>
          </a:xfrm>
        </p:spPr>
        <p:txBody>
          <a:bodyPr>
            <a:normAutofit fontScale="90000"/>
          </a:bodyPr>
          <a:lstStyle/>
          <a:p>
            <a:r>
              <a:rPr lang="en-IN" sz="800" dirty="0" smtClean="0"/>
              <a:t>1</a:t>
            </a:r>
            <a:endParaRPr lang="en-IN" sz="800" dirty="0"/>
          </a:p>
        </p:txBody>
      </p:sp>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85000" lnSpcReduction="20000"/>
          </a:bodyPr>
          <a:lstStyle/>
          <a:p>
            <a:pPr algn="just">
              <a:buNone/>
            </a:pPr>
            <a:r>
              <a:rPr lang="en-US" dirty="0" smtClean="0"/>
              <a:t> 2.  Article  132(1) uses    the   expression civil, criminal  and   other  proceeding".  The purpose   of  referring   to   other   proceeding   is   to   emphasize    that     adjudications made  in   proceedings    which   cannot   be   included   in   the   description    of  civil   or criminal  would   still   fall   under   Article  132(1)  in   case    they    raise    a  substantial question   of  law   as   to  the   interpretation     of  the   Constitution.    There  are   certain proceedings  which  may   be  regarded  as  neither   civil  nor   criminal  e.g.  proceeding for  contempt  of court;  for  exercise  of disciplinary   jurisdiction    against  lawyers  or other  professionals,     such     as   chartered    accountants.     Article  132   excludes   no decision   </a:t>
            </a:r>
            <a:r>
              <a:rPr lang="en-US" dirty="0" smtClean="0">
                <a:solidFill>
                  <a:srgbClr val="C00000"/>
                </a:solidFill>
              </a:rPr>
              <a:t>if  it   involves   a   substantial     question    of  constitutional     interpretation provided </a:t>
            </a:r>
            <a:r>
              <a:rPr lang="en-US" dirty="0" smtClean="0"/>
              <a:t> that    the   decision   may   be  characterized    as   a judgment    decree  or  final order. </a:t>
            </a:r>
            <a:endParaRPr lang="en-IN" dirty="0" smtClean="0"/>
          </a:p>
          <a:p>
            <a:pPr algn="just">
              <a:buNone/>
            </a:pPr>
            <a:r>
              <a:rPr lang="en-US" b="1" dirty="0" smtClean="0"/>
              <a:t> 3.   </a:t>
            </a:r>
            <a:r>
              <a:rPr lang="en-US" dirty="0" smtClean="0">
                <a:solidFill>
                  <a:srgbClr val="C00000"/>
                </a:solidFill>
              </a:rPr>
              <a:t>The   case    ought   to   involve  a   question    of  law   as   to   interpretation     of  the Constitution.  </a:t>
            </a:r>
            <a:r>
              <a:rPr lang="en-US" dirty="0" smtClean="0"/>
              <a:t>It  means  that     decision   on   the    question    of  Constitutional     law should   be   necessary     for   the    proper   decision   of   the    case. </a:t>
            </a:r>
            <a:endParaRPr lang="en-IN" dirty="0"/>
          </a:p>
        </p:txBody>
      </p:sp>
      <p:sp>
        <p:nvSpPr>
          <p:cNvPr id="4" name="Footer Placeholder 3"/>
          <p:cNvSpPr>
            <a:spLocks noGrp="1"/>
          </p:cNvSpPr>
          <p:nvPr>
            <p:ph type="ftr" sz="quarter" idx="11"/>
          </p:nvPr>
        </p:nvSpPr>
        <p:spPr/>
        <p:txBody>
          <a:bodyPr/>
          <a:lstStyle/>
          <a:p>
            <a:r>
              <a:rPr lang="en-US" smtClean="0"/>
              <a:t>Asim Kumar Saha, SRO -I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1534</Words>
  <Application>Microsoft Office PowerPoint</Application>
  <PresentationFormat>On-screen Show (4:3)</PresentationFormat>
  <Paragraphs>159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SUPREME COURT OF INDIA: ITS FUNCTIONS:</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lpstr>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SUPREME COURT OF INDIA: ITS FUNCTIONS:</dc:title>
  <dc:creator>Law cell 6</dc:creator>
  <cp:lastModifiedBy>tdcserver</cp:lastModifiedBy>
  <cp:revision>14</cp:revision>
  <dcterms:created xsi:type="dcterms:W3CDTF">2006-08-16T00:00:00Z</dcterms:created>
  <dcterms:modified xsi:type="dcterms:W3CDTF">2019-08-30T10:03:16Z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