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6C9F0A-A4A0-4B6C-A58E-DE3C109142CD}" type="datetimeFigureOut">
              <a:rPr lang="en-US" smtClean="0"/>
              <a:t>8/30/2019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979B3-83FD-4271-8958-970AEE0F209F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0F20-D258-47C6-BAAE-CD6309D94B3B}" type="datetime1">
              <a:rPr lang="en-US" smtClean="0"/>
              <a:t>8/30/2019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Shiladitya Bhattacharya SRO II &amp; DR in WBAT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7305-8B1C-4D9F-9B7D-202CADCEE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4FBD5-311C-43D8-A568-C3FD879F697B}" type="datetime1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Shiladitya Bhattacharya SRO II &amp; DR in WBAT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7305-8B1C-4D9F-9B7D-202CADCEE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60715-107E-4275-BF7B-F9DF61CCD66C}" type="datetime1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Shiladitya Bhattacharya SRO II &amp; DR in WBAT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7305-8B1C-4D9F-9B7D-202CADCEE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406A-B3CB-4C89-ADC4-FFD0BE9BB8E3}" type="datetime1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Shiladitya Bhattacharya SRO II &amp; DR in WBAT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7305-8B1C-4D9F-9B7D-202CADCEE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902F-3D47-4269-ACE5-895382EAA350}" type="datetime1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Shiladitya Bhattacharya SRO II &amp; DR in WBAT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7305-8B1C-4D9F-9B7D-202CADCEE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A29A1-61E9-4239-96E3-B11BD8EEF8B7}" type="datetime1">
              <a:rPr lang="en-US" smtClean="0"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Shiladitya Bhattacharya SRO II &amp; DR in WBAT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7305-8B1C-4D9F-9B7D-202CADCEE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BC7AA-CFE3-47B4-A40E-2A768F77CBF3}" type="datetime1">
              <a:rPr lang="en-US" smtClean="0"/>
              <a:t>8/30/2019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Shiladitya Bhattacharya SRO II &amp; DR in WBAT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7305-8B1C-4D9F-9B7D-202CADCEE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E183A-BE70-4E51-B4FB-EF9D19B4B9D0}" type="datetime1">
              <a:rPr lang="en-US" smtClean="0"/>
              <a:t>8/30/2019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Shiladitya Bhattacharya SRO II &amp; DR in WBAT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7305-8B1C-4D9F-9B7D-202CADCEE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4393E-B166-4108-A8E0-A9A6ED57D50E}" type="datetime1">
              <a:rPr lang="en-US" smtClean="0"/>
              <a:t>8/30/2019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Shiladitya Bhattacharya SRO II &amp; DR in WBAT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7305-8B1C-4D9F-9B7D-202CADCEE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20354-B939-4A5F-B243-034F01E9B41E}" type="datetime1">
              <a:rPr lang="en-US" smtClean="0"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Shiladitya Bhattacharya SRO II &amp; DR in WBAT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7305-8B1C-4D9F-9B7D-202CADCEE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6037-22CF-461A-A154-A2A126095EED}" type="datetime1">
              <a:rPr lang="en-US" smtClean="0"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Shiladitya Bhattacharya SRO II &amp; DR in WBAT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7047305-8B1C-4D9F-9B7D-202CADCEE1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71B5D53-2A5E-475F-B97F-4EE79275CDE2}" type="datetime1">
              <a:rPr lang="en-US" smtClean="0"/>
              <a:t>8/30/2019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Shiladitya Bhattacharya SRO II &amp; DR in WBAT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7047305-8B1C-4D9F-9B7D-202CADCEE1A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89888"/>
          </a:xfrm>
        </p:spPr>
        <p:txBody>
          <a:bodyPr>
            <a:normAutofit/>
          </a:bodyPr>
          <a:lstStyle/>
          <a:p>
            <a:pPr algn="ctr"/>
            <a:r>
              <a:rPr lang="en-IN" sz="4400" dirty="0">
                <a:solidFill>
                  <a:srgbClr val="002060"/>
                </a:solidFill>
                <a:latin typeface="Algerian" pitchFamily="82" charset="0"/>
              </a:rPr>
              <a:t>Union of India </a:t>
            </a:r>
            <a:r>
              <a:rPr lang="en-IN" sz="4400" dirty="0" smtClean="0">
                <a:solidFill>
                  <a:srgbClr val="002060"/>
                </a:solidFill>
                <a:latin typeface="Algerian" pitchFamily="82" charset="0"/>
              </a:rPr>
              <a:t>Vs </a:t>
            </a:r>
            <a:r>
              <a:rPr lang="en-IN" sz="4400" dirty="0">
                <a:solidFill>
                  <a:srgbClr val="002060"/>
                </a:solidFill>
                <a:latin typeface="Algerian" pitchFamily="82" charset="0"/>
              </a:rPr>
              <a:t>K </a:t>
            </a:r>
            <a:r>
              <a:rPr lang="en-IN" sz="4400" dirty="0" err="1">
                <a:solidFill>
                  <a:srgbClr val="002060"/>
                </a:solidFill>
                <a:latin typeface="Algerian" pitchFamily="82" charset="0"/>
              </a:rPr>
              <a:t>K</a:t>
            </a:r>
            <a:r>
              <a:rPr lang="en-IN" sz="4400" dirty="0">
                <a:solidFill>
                  <a:srgbClr val="002060"/>
                </a:solidFill>
                <a:latin typeface="Algerian" pitchFamily="82" charset="0"/>
              </a:rPr>
              <a:t> </a:t>
            </a:r>
            <a:r>
              <a:rPr lang="en-IN" sz="4400" dirty="0" err="1" smtClean="0">
                <a:solidFill>
                  <a:srgbClr val="002060"/>
                </a:solidFill>
                <a:latin typeface="Algerian" pitchFamily="82" charset="0"/>
              </a:rPr>
              <a:t>Dhawan</a:t>
            </a:r>
            <a:r>
              <a:rPr lang="en-IN" sz="4400" dirty="0" smtClean="0">
                <a:solidFill>
                  <a:srgbClr val="002060"/>
                </a:solidFill>
                <a:latin typeface="Algerian" pitchFamily="82" charset="0"/>
              </a:rPr>
              <a:t/>
            </a:r>
            <a:br>
              <a:rPr lang="en-IN" sz="4400" dirty="0" smtClean="0">
                <a:solidFill>
                  <a:srgbClr val="002060"/>
                </a:solidFill>
                <a:latin typeface="Algerian" pitchFamily="82" charset="0"/>
              </a:rPr>
            </a:br>
            <a:r>
              <a:rPr lang="en-IN" sz="4400" dirty="0" smtClean="0">
                <a:solidFill>
                  <a:srgbClr val="002060"/>
                </a:solidFill>
                <a:latin typeface="Algerian" pitchFamily="82" charset="0"/>
              </a:rPr>
              <a:t>1993(2</a:t>
            </a:r>
            <a:r>
              <a:rPr lang="en-IN" sz="4400" dirty="0">
                <a:solidFill>
                  <a:srgbClr val="002060"/>
                </a:solidFill>
                <a:latin typeface="Algerian" pitchFamily="82" charset="0"/>
              </a:rPr>
              <a:t>) SCC 56</a:t>
            </a:r>
            <a:endParaRPr lang="en-US" sz="4400" dirty="0">
              <a:solidFill>
                <a:srgbClr val="002060"/>
              </a:solidFill>
              <a:latin typeface="Algerian" pitchFamily="82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IN" dirty="0">
                <a:solidFill>
                  <a:srgbClr val="FF0000"/>
                </a:solidFill>
              </a:rPr>
              <a:t>The disciplinary action can be taken  </a:t>
            </a:r>
            <a:r>
              <a:rPr lang="en-IN" dirty="0" smtClean="0">
                <a:solidFill>
                  <a:srgbClr val="FF0000"/>
                </a:solidFill>
              </a:rPr>
              <a:t>in the following </a:t>
            </a:r>
            <a:r>
              <a:rPr lang="en-IN" dirty="0">
                <a:solidFill>
                  <a:srgbClr val="FF0000"/>
                </a:solidFill>
              </a:rPr>
              <a:t>cases :</a:t>
            </a:r>
            <a:endParaRPr lang="en-US" dirty="0">
              <a:solidFill>
                <a:srgbClr val="FF0000"/>
              </a:solidFill>
            </a:endParaRPr>
          </a:p>
          <a:p>
            <a:pPr algn="just"/>
            <a:r>
              <a:rPr lang="en-IN" dirty="0">
                <a:solidFill>
                  <a:srgbClr val="FF0000"/>
                </a:solidFill>
              </a:rPr>
              <a:t>(</a:t>
            </a:r>
            <a:r>
              <a:rPr lang="en-IN" dirty="0" err="1">
                <a:solidFill>
                  <a:srgbClr val="FF0000"/>
                </a:solidFill>
              </a:rPr>
              <a:t>i</a:t>
            </a:r>
            <a:r>
              <a:rPr lang="en-IN" dirty="0">
                <a:solidFill>
                  <a:srgbClr val="FF0000"/>
                </a:solidFill>
              </a:rPr>
              <a:t>)  Where  the Officer  had acted in a  manner  as  would reflect on  his reputation for integrity or good  faith  or devotion to duty </a:t>
            </a:r>
            <a:endParaRPr lang="en-US" dirty="0">
              <a:solidFill>
                <a:srgbClr val="FF0000"/>
              </a:solidFill>
            </a:endParaRPr>
          </a:p>
          <a:p>
            <a:pPr algn="just"/>
            <a:r>
              <a:rPr lang="en-IN" dirty="0">
                <a:solidFill>
                  <a:srgbClr val="FF0000"/>
                </a:solidFill>
              </a:rPr>
              <a:t>(ii) if	 there is prima facie material to show recklessness or misconduct in the discharge of his duty;</a:t>
            </a:r>
            <a:endParaRPr lang="en-US" dirty="0">
              <a:solidFill>
                <a:srgbClr val="FF0000"/>
              </a:solidFill>
            </a:endParaRPr>
          </a:p>
          <a:p>
            <a:pPr algn="just"/>
            <a:r>
              <a:rPr lang="en-IN" dirty="0">
                <a:solidFill>
                  <a:srgbClr val="FF0000"/>
                </a:solidFill>
              </a:rPr>
              <a:t>(</a:t>
            </a:r>
            <a:r>
              <a:rPr lang="en-IN" dirty="0" smtClean="0">
                <a:solidFill>
                  <a:srgbClr val="FF0000"/>
                </a:solidFill>
              </a:rPr>
              <a:t>iii)if </a:t>
            </a:r>
            <a:r>
              <a:rPr lang="en-IN" dirty="0">
                <a:solidFill>
                  <a:srgbClr val="FF0000"/>
                </a:solidFill>
              </a:rPr>
              <a:t>he has acted in a manner which is unbecoming of a government servant; </a:t>
            </a:r>
            <a:endParaRPr lang="en-US" dirty="0">
              <a:solidFill>
                <a:srgbClr val="FF0000"/>
              </a:solidFill>
            </a:endParaRPr>
          </a:p>
          <a:p>
            <a:pPr algn="just"/>
            <a:r>
              <a:rPr lang="en-IN" dirty="0">
                <a:solidFill>
                  <a:srgbClr val="FF0000"/>
                </a:solidFill>
              </a:rPr>
              <a:t>(iv) </a:t>
            </a:r>
            <a:r>
              <a:rPr lang="en-IN" dirty="0" smtClean="0">
                <a:solidFill>
                  <a:srgbClr val="FF0000"/>
                </a:solidFill>
              </a:rPr>
              <a:t>if he  </a:t>
            </a:r>
            <a:r>
              <a:rPr lang="en-IN" dirty="0">
                <a:solidFill>
                  <a:srgbClr val="FF0000"/>
                </a:solidFill>
              </a:rPr>
              <a:t>had acted negligently or that he omitted the prescribed  conditions which are essential for the  exercise of the statutory powers;</a:t>
            </a:r>
            <a:endParaRPr lang="en-US" dirty="0">
              <a:solidFill>
                <a:srgbClr val="FF0000"/>
              </a:solidFill>
            </a:endParaRPr>
          </a:p>
          <a:p>
            <a:pPr algn="just"/>
            <a:r>
              <a:rPr lang="en-IN" dirty="0">
                <a:solidFill>
                  <a:srgbClr val="FF0000"/>
                </a:solidFill>
              </a:rPr>
              <a:t>(v)  if he had acted in order to unduly favour a party, </a:t>
            </a:r>
            <a:endParaRPr lang="en-US" dirty="0">
              <a:solidFill>
                <a:srgbClr val="FF0000"/>
              </a:solidFill>
            </a:endParaRPr>
          </a:p>
          <a:p>
            <a:pPr algn="just"/>
            <a:r>
              <a:rPr lang="en-IN" dirty="0">
                <a:solidFill>
                  <a:srgbClr val="FF0000"/>
                </a:solidFill>
              </a:rPr>
              <a:t>(vi) </a:t>
            </a:r>
            <a:r>
              <a:rPr lang="en-IN" dirty="0" smtClean="0">
                <a:solidFill>
                  <a:srgbClr val="FF0000"/>
                </a:solidFill>
              </a:rPr>
              <a:t>if </a:t>
            </a:r>
            <a:r>
              <a:rPr lang="en-IN" dirty="0">
                <a:solidFill>
                  <a:srgbClr val="FF0000"/>
                </a:solidFill>
              </a:rPr>
              <a:t>he  had been actuated by  corrupt  motive  however, small the bribe may be. 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Shiladitya Bhattacharya SRO II &amp; DR in WBAT</a:t>
            </a: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</TotalTime>
  <Words>56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Union of India Vs K K Dhawan 1993(2) SCC 56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Union of India vs K K Dhawan 1993(2) SCC 56</dc:title>
  <dc:creator>Hewlett-Packard Company</dc:creator>
  <cp:lastModifiedBy>tdcserver</cp:lastModifiedBy>
  <cp:revision>4</cp:revision>
  <dcterms:created xsi:type="dcterms:W3CDTF">2017-05-08T11:17:38Z</dcterms:created>
  <dcterms:modified xsi:type="dcterms:W3CDTF">2019-08-30T08:04:02Z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