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66D26-EEDB-4374-A6A6-A699E2143F04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72977-516E-4737-A29B-A536AE78B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en-US" sz="5600" b="1" u="sng" dirty="0" smtClean="0">
                <a:solidFill>
                  <a:srgbClr val="FF0000"/>
                </a:solidFill>
              </a:rPr>
              <a:t>FLOW CHART </a:t>
            </a:r>
            <a:r>
              <a:rPr lang="en-US" sz="5600" b="1" u="sng" dirty="0" smtClean="0"/>
              <a:t/>
            </a:r>
            <a:br>
              <a:rPr lang="en-US" sz="5600" b="1" u="sng" dirty="0" smtClean="0"/>
            </a:br>
            <a:r>
              <a:rPr lang="en-US" sz="5600" b="1" u="sng" dirty="0" smtClean="0"/>
              <a:t>      </a:t>
            </a:r>
            <a:br>
              <a:rPr lang="en-US" sz="5600" b="1" u="sng" dirty="0" smtClean="0"/>
            </a:br>
            <a:r>
              <a:rPr lang="en-US" sz="5600" b="1" u="sng" dirty="0" smtClean="0">
                <a:solidFill>
                  <a:srgbClr val="92D050"/>
                </a:solidFill>
              </a:rPr>
              <a:t>       OF       DIFFERENT TYPES </a:t>
            </a:r>
            <a:r>
              <a:rPr lang="en-US" sz="5600" b="1" u="sng" dirty="0" smtClean="0"/>
              <a:t/>
            </a:r>
            <a:br>
              <a:rPr lang="en-US" sz="5600" b="1" u="sng" dirty="0" smtClean="0"/>
            </a:br>
            <a:r>
              <a:rPr lang="en-US" sz="5600" b="1" u="sng" dirty="0" smtClean="0"/>
              <a:t>         </a:t>
            </a:r>
            <a:br>
              <a:rPr lang="en-US" sz="5600" b="1" u="sng" dirty="0" smtClean="0"/>
            </a:br>
            <a:r>
              <a:rPr lang="en-US" sz="5600" b="1" u="sng" dirty="0" smtClean="0"/>
              <a:t>   </a:t>
            </a:r>
            <a:r>
              <a:rPr lang="en-US" sz="5600" b="1" u="sng" dirty="0" smtClean="0">
                <a:solidFill>
                  <a:srgbClr val="C00000"/>
                </a:solidFill>
              </a:rPr>
              <a:t>OF LAND RELATED   CASES</a:t>
            </a:r>
            <a:r>
              <a:rPr lang="en-US" sz="5600" b="1" u="sng" dirty="0" smtClean="0"/>
              <a:t/>
            </a:r>
            <a:br>
              <a:rPr lang="en-US" sz="5600" b="1" u="sng" dirty="0" smtClean="0"/>
            </a:br>
            <a:r>
              <a:rPr lang="en-US" sz="5600" b="1" u="sng" dirty="0" smtClean="0"/>
              <a:t>          </a:t>
            </a:r>
            <a:br>
              <a:rPr lang="en-US" sz="5600" b="1" u="sng" dirty="0" smtClean="0"/>
            </a:br>
            <a:r>
              <a:rPr lang="en-US" sz="5600" b="1" u="sng" dirty="0" smtClean="0"/>
              <a:t/>
            </a:r>
            <a:br>
              <a:rPr lang="en-US" sz="5600" b="1" u="sng" dirty="0" smtClean="0"/>
            </a:br>
            <a:r>
              <a:rPr lang="en-US" sz="5600" b="1" u="sng" dirty="0" smtClean="0">
                <a:solidFill>
                  <a:srgbClr val="00B0F0"/>
                </a:solidFill>
              </a:rPr>
              <a:t>       IN      DIFFERENT COURTS</a:t>
            </a: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dirty="0" smtClean="0"/>
              <a:t>           </a:t>
            </a:r>
            <a:br>
              <a:rPr lang="en-US" sz="5600" dirty="0" smtClean="0"/>
            </a:br>
            <a:r>
              <a:rPr lang="en-US" sz="2800" dirty="0" smtClean="0"/>
              <a:t>                       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US" sz="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45719"/>
          </a:xfrm>
        </p:spPr>
        <p:txBody>
          <a:bodyPr>
            <a:normAutofit fontScale="90000"/>
          </a:bodyPr>
          <a:lstStyle/>
          <a:p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</a:t>
            </a:r>
            <a:r>
              <a:rPr lang="en-US" sz="4400" b="1" dirty="0" smtClean="0">
                <a:solidFill>
                  <a:srgbClr val="FF0000"/>
                </a:solidFill>
              </a:rPr>
              <a:t>LAND DISPUTE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               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dirty="0" smtClean="0">
                <a:solidFill>
                  <a:srgbClr val="00B050"/>
                </a:solidFill>
              </a:rPr>
              <a:t>AT [</a:t>
            </a:r>
            <a:r>
              <a:rPr lang="en-US" sz="2400" b="1" dirty="0" smtClean="0">
                <a:solidFill>
                  <a:srgbClr val="00B050"/>
                </a:solidFill>
              </a:rPr>
              <a:t>CIVIL COURT ]  </a:t>
            </a:r>
            <a:r>
              <a:rPr lang="en-US" b="1" dirty="0" smtClean="0">
                <a:solidFill>
                  <a:srgbClr val="FF0000"/>
                </a:solidFill>
              </a:rPr>
              <a:t>TITLE    SUIT</a:t>
            </a:r>
            <a:r>
              <a:rPr lang="en-US" dirty="0" smtClean="0">
                <a:solidFill>
                  <a:srgbClr val="FF0000"/>
                </a:solidFill>
              </a:rPr>
              <a:t> (TS)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</a:t>
            </a:r>
            <a:r>
              <a:rPr lang="en-US" sz="2400" dirty="0" smtClean="0">
                <a:solidFill>
                  <a:srgbClr val="00B0F0"/>
                </a:solidFill>
              </a:rPr>
              <a:t>Application u/ order  9 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                                                                       rule 13 of CPC to</a:t>
            </a:r>
            <a:br>
              <a:rPr lang="en-US" sz="2400" dirty="0" smtClean="0">
                <a:solidFill>
                  <a:srgbClr val="00B0F0"/>
                </a:solidFill>
              </a:rPr>
            </a:br>
            <a:r>
              <a:rPr lang="en-US" sz="2400" dirty="0" smtClean="0">
                <a:solidFill>
                  <a:srgbClr val="00B0F0"/>
                </a:solidFill>
              </a:rPr>
              <a:t>                                                                   set aside </a:t>
            </a:r>
            <a:r>
              <a:rPr lang="en-US" sz="2400" i="1" dirty="0" smtClean="0">
                <a:solidFill>
                  <a:srgbClr val="00B0F0"/>
                </a:solidFill>
              </a:rPr>
              <a:t>ex-</a:t>
            </a:r>
            <a:r>
              <a:rPr lang="en-US" sz="2400" i="1" dirty="0" err="1" smtClean="0">
                <a:solidFill>
                  <a:srgbClr val="00B0F0"/>
                </a:solidFill>
              </a:rPr>
              <a:t>partie</a:t>
            </a:r>
            <a:r>
              <a:rPr lang="en-US" sz="2400" dirty="0" smtClean="0">
                <a:solidFill>
                  <a:srgbClr val="00B0F0"/>
                </a:solidFill>
              </a:rPr>
              <a:t> order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AT [</a:t>
            </a:r>
            <a:r>
              <a:rPr lang="en-US" sz="2400" b="1" dirty="0" smtClean="0">
                <a:solidFill>
                  <a:srgbClr val="00B050"/>
                </a:solidFill>
              </a:rPr>
              <a:t>DISTRICT COURT ]</a:t>
            </a:r>
            <a:r>
              <a:rPr lang="en-US" b="1" dirty="0" smtClean="0">
                <a:solidFill>
                  <a:srgbClr val="FF0000"/>
                </a:solidFill>
              </a:rPr>
              <a:t>TITLE   APPEAL</a:t>
            </a:r>
            <a:r>
              <a:rPr lang="en-US" dirty="0" smtClean="0">
                <a:solidFill>
                  <a:srgbClr val="FF0000"/>
                </a:solidFill>
              </a:rPr>
              <a:t> (TA)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br>
              <a:rPr lang="en-US" dirty="0" smtClean="0"/>
            </a:br>
            <a:r>
              <a:rPr lang="en-US" dirty="0" smtClean="0"/>
              <a:t>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SECOND APPEAL(SA)</a:t>
            </a:r>
            <a:r>
              <a:rPr lang="en-US" dirty="0" smtClean="0">
                <a:solidFill>
                  <a:srgbClr val="FF0000"/>
                </a:solidFill>
              </a:rPr>
              <a:t>    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2400" dirty="0" smtClean="0">
                <a:solidFill>
                  <a:srgbClr val="00B050"/>
                </a:solidFill>
              </a:rPr>
              <a:t>[AT </a:t>
            </a:r>
            <a:r>
              <a:rPr lang="en-US" sz="2400" b="1" dirty="0" smtClean="0">
                <a:solidFill>
                  <a:srgbClr val="00B050"/>
                </a:solidFill>
              </a:rPr>
              <a:t>SINGLE BENCH OF                   HIGH COURT ]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733800" y="3581400"/>
            <a:ext cx="484632" cy="7620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733800" y="1828800"/>
            <a:ext cx="484632" cy="1371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18323704">
            <a:off x="4655975" y="1577642"/>
            <a:ext cx="225856" cy="1631285"/>
          </a:xfrm>
          <a:prstGeom prst="downArrow">
            <a:avLst>
              <a:gd name="adj1" fmla="val 50000"/>
              <a:gd name="adj2" fmla="val 442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810000" y="762000"/>
            <a:ext cx="484632" cy="5334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657600" y="5638800"/>
            <a:ext cx="484632" cy="826008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</a:t>
            </a:r>
          </a:p>
          <a:p>
            <a:pPr>
              <a:buNone/>
            </a:pPr>
            <a:r>
              <a:rPr lang="en-US" b="1" dirty="0" smtClean="0"/>
              <a:t>           </a:t>
            </a:r>
          </a:p>
          <a:p>
            <a:pPr>
              <a:buNone/>
            </a:pPr>
            <a:r>
              <a:rPr lang="en-US" b="1" dirty="0" smtClean="0"/>
              <a:t>             </a:t>
            </a:r>
            <a:r>
              <a:rPr lang="en-US" sz="2800" b="1" dirty="0" smtClean="0">
                <a:solidFill>
                  <a:srgbClr val="FF0000"/>
                </a:solidFill>
              </a:rPr>
              <a:t>SPECIAL   LEAVE  TO APPEAL (SLP)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(ARTICLE  136)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                                                                    AT SUPREME COURT 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dirty="0" smtClean="0"/>
              <a:t>                      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    </a:t>
            </a:r>
            <a:r>
              <a:rPr lang="en-US" sz="2400" b="1" dirty="0" smtClean="0">
                <a:solidFill>
                  <a:srgbClr val="002060"/>
                </a:solidFill>
              </a:rPr>
              <a:t>(Leave Granted )   </a:t>
            </a:r>
            <a:r>
              <a:rPr lang="en-US" b="1" dirty="0" smtClean="0">
                <a:solidFill>
                  <a:srgbClr val="FF0000"/>
                </a:solidFill>
              </a:rPr>
              <a:t>CIVIL  APPEAL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REVIEW   PETITON   </a:t>
            </a:r>
            <a:r>
              <a:rPr lang="en-US" sz="2400" b="1" dirty="0" smtClean="0">
                <a:solidFill>
                  <a:srgbClr val="002060"/>
                </a:solidFill>
              </a:rPr>
              <a:t>( ARTICLE  137)</a:t>
            </a:r>
            <a:endParaRPr lang="en-US" sz="2400" b="1" dirty="0" smtClean="0"/>
          </a:p>
          <a:p>
            <a:pPr>
              <a:buNone/>
            </a:pPr>
            <a:r>
              <a:rPr lang="en-US" sz="2800" b="1" dirty="0" smtClean="0"/>
              <a:t>                   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        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CURATIVE PETITION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810000" y="228600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733800" y="1828800"/>
            <a:ext cx="484632" cy="6858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733800" y="3733800"/>
            <a:ext cx="484632" cy="97840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810000" y="5181600"/>
            <a:ext cx="484632" cy="97840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     </a:t>
            </a:r>
            <a:r>
              <a:rPr lang="en-US" b="1" dirty="0" smtClean="0">
                <a:solidFill>
                  <a:srgbClr val="FF0000"/>
                </a:solidFill>
              </a:rPr>
              <a:t>LAND    DISPUTE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 </a:t>
            </a:r>
            <a:br>
              <a:rPr lang="en-US" b="1" dirty="0" smtClean="0"/>
            </a:br>
            <a:r>
              <a:rPr lang="en-US" sz="2400" dirty="0" smtClean="0">
                <a:solidFill>
                  <a:srgbClr val="00B050"/>
                </a:solidFill>
              </a:rPr>
              <a:t>AT [</a:t>
            </a:r>
            <a:r>
              <a:rPr lang="en-US" sz="2400" b="1" dirty="0" smtClean="0">
                <a:solidFill>
                  <a:srgbClr val="00B050"/>
                </a:solidFill>
              </a:rPr>
              <a:t>CIVIL COURT ]      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TITLE     SUIT</a:t>
            </a:r>
            <a:r>
              <a:rPr lang="en-US" dirty="0" smtClean="0">
                <a:solidFill>
                  <a:srgbClr val="FF0000"/>
                </a:solidFill>
              </a:rPr>
              <a:t>  (TS)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                    </a:t>
            </a:r>
            <a:r>
              <a:rPr lang="en-US" b="1" dirty="0" smtClean="0">
                <a:solidFill>
                  <a:srgbClr val="FF0000"/>
                </a:solidFill>
              </a:rPr>
              <a:t>TITLE  EXECUTION CASE   </a:t>
            </a:r>
            <a:r>
              <a:rPr lang="en-US" sz="2400" b="1" dirty="0" smtClean="0"/>
              <a:t>[Order 21 of CPC]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400" b="1" dirty="0" smtClean="0">
                <a:solidFill>
                  <a:srgbClr val="00B050"/>
                </a:solidFill>
              </a:rPr>
              <a:t>AT [CIVIL COURT ]</a:t>
            </a:r>
            <a:r>
              <a:rPr lang="en-US" sz="2400" dirty="0" smtClean="0"/>
              <a:t> </a:t>
            </a:r>
            <a:r>
              <a:rPr lang="en-US" sz="2000" dirty="0" smtClean="0"/>
              <a:t>                                                   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</a:t>
            </a:r>
            <a:r>
              <a:rPr lang="en-US" sz="3000" b="1" dirty="0" smtClean="0">
                <a:solidFill>
                  <a:srgbClr val="FF0000"/>
                </a:solidFill>
              </a:rPr>
              <a:t>OBJECTION  U/S 47 CPC 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AT [</a:t>
            </a:r>
            <a:r>
              <a:rPr lang="en-US" sz="2400" b="1" dirty="0" smtClean="0">
                <a:solidFill>
                  <a:srgbClr val="00B050"/>
                </a:solidFill>
              </a:rPr>
              <a:t>CIVIL COURT ]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CIVIL  REVISION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AT SINGLE BENCH OF HIGH COURT           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[U/S 115 CPC ]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   OR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AT DISTRICT COURT                                       [U/S 115A CPC]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200400" y="609600"/>
            <a:ext cx="304800" cy="9144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276600" y="1905000"/>
            <a:ext cx="381000" cy="6858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429000" y="4419600"/>
            <a:ext cx="228600" cy="550734"/>
          </a:xfrm>
          <a:prstGeom prst="downArrow">
            <a:avLst>
              <a:gd name="adj1" fmla="val 50000"/>
              <a:gd name="adj2" fmla="val 50075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581400" y="5562600"/>
            <a:ext cx="3810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429000" y="3124200"/>
            <a:ext cx="304800" cy="8382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en-US" sz="100" dirty="0" smtClean="0"/>
              <a:t>l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SPECIAL LEAVE TO APPEAL </a:t>
            </a:r>
            <a:r>
              <a:rPr lang="en-US" sz="2400" b="1" dirty="0" smtClean="0">
                <a:solidFill>
                  <a:srgbClr val="00B050"/>
                </a:solidFill>
              </a:rPr>
              <a:t>[ARTICLE  136]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         </a:t>
            </a:r>
            <a:r>
              <a:rPr lang="en-US" sz="2400" b="1" dirty="0" smtClean="0">
                <a:solidFill>
                  <a:srgbClr val="00B050"/>
                </a:solidFill>
              </a:rPr>
              <a:t>AT  SUPREME COURT </a:t>
            </a:r>
          </a:p>
          <a:p>
            <a:pPr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        LEAVE GRANTED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CIVIL       APPEAL    ( CA)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REVIEW     PETITION</a:t>
            </a:r>
            <a:r>
              <a:rPr lang="en-US" b="1" dirty="0" smtClean="0">
                <a:solidFill>
                  <a:srgbClr val="00B050"/>
                </a:solidFill>
              </a:rPr>
              <a:t>          </a:t>
            </a:r>
            <a:r>
              <a:rPr lang="en-US" sz="2400" b="1" dirty="0" smtClean="0"/>
              <a:t>[ARTICLE  137]</a:t>
            </a:r>
          </a:p>
          <a:p>
            <a:pPr>
              <a:buNone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</a:t>
            </a:r>
            <a:r>
              <a:rPr lang="en-US" b="1" dirty="0" smtClean="0">
                <a:solidFill>
                  <a:srgbClr val="FF0000"/>
                </a:solidFill>
              </a:rPr>
              <a:t>CURATIVE   PETITION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276600" y="0"/>
            <a:ext cx="381000" cy="990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352800" y="1752600"/>
            <a:ext cx="304800" cy="1371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429000" y="3276600"/>
            <a:ext cx="228600" cy="8382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505200" y="4572000"/>
            <a:ext cx="228600" cy="9906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en-US" sz="100" dirty="0" smtClean="0"/>
              <a:t>l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LAND DISPUTE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ORIGINAL  APPLICATION     (OA)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</a:t>
            </a:r>
            <a:r>
              <a:rPr lang="en-US" sz="2400" b="1" dirty="0" smtClean="0">
                <a:solidFill>
                  <a:srgbClr val="00B050"/>
                </a:solidFill>
              </a:rPr>
              <a:t>AT   WBLRTT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COLRT </a:t>
            </a:r>
            <a:r>
              <a:rPr lang="en-US" sz="2400" b="1" dirty="0" smtClean="0">
                <a:solidFill>
                  <a:srgbClr val="FF0000"/>
                </a:solidFill>
              </a:rPr>
              <a:t>                        </a:t>
            </a:r>
            <a:r>
              <a:rPr lang="en-US" b="1" dirty="0" smtClean="0">
                <a:solidFill>
                  <a:srgbClr val="FF0000"/>
                </a:solidFill>
              </a:rPr>
              <a:t>WPLRT       </a:t>
            </a:r>
            <a:r>
              <a:rPr lang="en-US" sz="2400" b="1" dirty="0" smtClean="0"/>
              <a:t>[ARTICLE 226]</a:t>
            </a:r>
          </a:p>
          <a:p>
            <a:pPr>
              <a:buNone/>
            </a:pPr>
            <a:r>
              <a:rPr lang="en-US" sz="2400" b="1" dirty="0" smtClean="0"/>
              <a:t>[ARTICLE 227]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en-US" sz="2400" b="1" dirty="0" smtClean="0">
                <a:solidFill>
                  <a:srgbClr val="00B050"/>
                </a:solidFill>
              </a:rPr>
              <a:t>[AT HIGH COURT]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</a:t>
            </a:r>
            <a:r>
              <a:rPr lang="en-US" b="1" dirty="0" smtClean="0">
                <a:solidFill>
                  <a:srgbClr val="FF0000"/>
                </a:solidFill>
              </a:rPr>
              <a:t>SPECIAL LEAVE TO APPEAL</a:t>
            </a:r>
            <a:r>
              <a:rPr lang="en-US" b="1" dirty="0" smtClean="0"/>
              <a:t> </a:t>
            </a:r>
            <a:r>
              <a:rPr lang="en-US" sz="2400" b="1" dirty="0" smtClean="0"/>
              <a:t>[ARTICLE 136]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                                          AT  SUPREME COURT </a:t>
            </a:r>
          </a:p>
          <a:p>
            <a:pPr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     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200400" y="609600"/>
            <a:ext cx="381000" cy="685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352800" y="5029200"/>
            <a:ext cx="228600" cy="990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276600" y="1676400"/>
            <a:ext cx="304800" cy="11430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276600" y="3581400"/>
            <a:ext cx="304800" cy="9144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1524000" y="1676400"/>
            <a:ext cx="304800" cy="14478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en-US" sz="100" dirty="0" smtClean="0"/>
              <a:t>l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BEFORE 1998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pending    WP/CO/CR              </a:t>
            </a:r>
            <a:r>
              <a:rPr lang="en-US" sz="2400" b="1" dirty="0" smtClean="0">
                <a:solidFill>
                  <a:srgbClr val="00B050"/>
                </a:solidFill>
              </a:rPr>
              <a:t>AT HIGH COURT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TRANSFER   APPLICATION     (TA)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                                            </a:t>
            </a:r>
            <a:r>
              <a:rPr lang="en-US" sz="2600" b="1" dirty="0" smtClean="0">
                <a:solidFill>
                  <a:srgbClr val="00B050"/>
                </a:solidFill>
              </a:rPr>
              <a:t>AT   WBLRTT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COLRT </a:t>
            </a:r>
            <a:r>
              <a:rPr lang="en-US" sz="2400" b="1" dirty="0" smtClean="0">
                <a:solidFill>
                  <a:srgbClr val="FF0000"/>
                </a:solidFill>
              </a:rPr>
              <a:t>                        </a:t>
            </a:r>
            <a:r>
              <a:rPr lang="en-US" b="1" dirty="0" smtClean="0">
                <a:solidFill>
                  <a:srgbClr val="FF0000"/>
                </a:solidFill>
              </a:rPr>
              <a:t>WPLRT   </a:t>
            </a:r>
            <a:r>
              <a:rPr lang="en-US" sz="2400" b="1" dirty="0" smtClean="0"/>
              <a:t>[ARTICLE 226]</a:t>
            </a:r>
          </a:p>
          <a:p>
            <a:pPr>
              <a:buNone/>
            </a:pPr>
            <a:r>
              <a:rPr lang="en-US" sz="2400" b="1" dirty="0" smtClean="0"/>
              <a:t>           [ARTICLE 227]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                                                                                </a:t>
            </a:r>
            <a:r>
              <a:rPr lang="en-US" sz="2600" b="1" dirty="0" smtClean="0">
                <a:solidFill>
                  <a:srgbClr val="00B050"/>
                </a:solidFill>
              </a:rPr>
              <a:t>[AT HIGH COURT]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</a:t>
            </a:r>
            <a:r>
              <a:rPr lang="en-US" b="1" dirty="0" smtClean="0">
                <a:solidFill>
                  <a:srgbClr val="FF0000"/>
                </a:solidFill>
              </a:rPr>
              <a:t>SPECIAL LEAVE TO APPEAL</a:t>
            </a:r>
            <a:r>
              <a:rPr lang="en-US" b="1" dirty="0" smtClean="0"/>
              <a:t> </a:t>
            </a:r>
            <a:r>
              <a:rPr lang="en-US" sz="2400" b="1" dirty="0" smtClean="0"/>
              <a:t>[ARTICLE 136]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                                                             AT  SUPREME COURT </a:t>
            </a:r>
          </a:p>
          <a:p>
            <a:pPr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     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505200" y="5638800"/>
            <a:ext cx="381000" cy="838200"/>
          </a:xfrm>
          <a:prstGeom prst="downArrow">
            <a:avLst>
              <a:gd name="adj1" fmla="val 42615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429000" y="1371600"/>
            <a:ext cx="381000" cy="8382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429000" y="2743200"/>
            <a:ext cx="457200" cy="10668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3429000" y="4191000"/>
            <a:ext cx="3810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en-US" sz="100" dirty="0" smtClean="0"/>
              <a:t>l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SPECIAL  LEAVE PETITION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sz="2600" b="1" dirty="0" smtClean="0"/>
              <a:t>                                                                       [ARTICLE 136]</a:t>
            </a:r>
            <a:r>
              <a:rPr lang="en-US" sz="2600" b="1" dirty="0" smtClean="0">
                <a:solidFill>
                  <a:srgbClr val="00B050"/>
                </a:solidFill>
              </a:rPr>
              <a:t>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CIVIL APPEAL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AT  SUPREME COURT</a:t>
            </a:r>
            <a:r>
              <a:rPr lang="en-US" sz="2400" b="1" dirty="0" smtClean="0">
                <a:solidFill>
                  <a:srgbClr val="FF0000"/>
                </a:solidFill>
              </a:rPr>
              <a:t>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REVIEW  PETITION        </a:t>
            </a:r>
            <a:r>
              <a:rPr lang="en-US" sz="2600" b="1" dirty="0" smtClean="0"/>
              <a:t>[ARTICLE 137]</a:t>
            </a:r>
            <a:r>
              <a:rPr lang="en-US" sz="2600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CURATIVE PETITION</a:t>
            </a:r>
            <a:endParaRPr lang="en-US" sz="26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       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733800" y="5943600"/>
            <a:ext cx="381000" cy="457200"/>
          </a:xfrm>
          <a:prstGeom prst="downArrow">
            <a:avLst>
              <a:gd name="adj1" fmla="val 42615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505200" y="685800"/>
            <a:ext cx="381000" cy="13716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505200" y="2667000"/>
            <a:ext cx="381000" cy="1066800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3657600" y="4343400"/>
            <a:ext cx="3810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uble Brace 11"/>
          <p:cNvSpPr/>
          <p:nvPr/>
        </p:nvSpPr>
        <p:spPr>
          <a:xfrm>
            <a:off x="1524000" y="228600"/>
            <a:ext cx="7391400" cy="61722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en-US" sz="100" dirty="0" smtClean="0"/>
              <a:t>l</a:t>
            </a:r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 </a:t>
            </a:r>
            <a:r>
              <a:rPr lang="en-US" dirty="0" smtClean="0">
                <a:solidFill>
                  <a:srgbClr val="00B050"/>
                </a:solidFill>
              </a:rPr>
              <a:t>Land Related matters</a:t>
            </a:r>
            <a:r>
              <a:rPr lang="en-US" sz="2600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                                                    [</a:t>
            </a:r>
            <a:r>
              <a:rPr lang="en-US" sz="2800" dirty="0" smtClean="0">
                <a:solidFill>
                  <a:srgbClr val="FF0000"/>
                </a:solidFill>
              </a:rPr>
              <a:t>under non-specified Acts</a:t>
            </a:r>
            <a:r>
              <a:rPr lang="en-US" sz="2800" dirty="0" smtClean="0">
                <a:solidFill>
                  <a:srgbClr val="00B050"/>
                </a:solidFill>
              </a:rPr>
              <a:t>]</a:t>
            </a:r>
            <a:endParaRPr lang="en-US" sz="26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2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</a:t>
            </a:r>
            <a:r>
              <a:rPr lang="en-US" b="1" dirty="0" smtClean="0"/>
              <a:t>WRIT    PETITION     </a:t>
            </a:r>
            <a:r>
              <a:rPr lang="en-US" sz="2400" b="1" dirty="0" smtClean="0"/>
              <a:t>U/A 226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AT SINGLE BENCH OF HIGH COURT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MADAMAUS   APPEAL [FMAT --MAT ]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    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               </a:t>
            </a:r>
            <a:r>
              <a:rPr lang="en-US" b="1" dirty="0" smtClean="0">
                <a:solidFill>
                  <a:srgbClr val="0070C0"/>
                </a:solidFill>
              </a:rPr>
              <a:t>SPECIAL LEAVE TO APPEAL [ARTICLE 136]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                                                       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AT  SUPREME COURT 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733800" y="5715000"/>
            <a:ext cx="533400" cy="762000"/>
          </a:xfrm>
          <a:prstGeom prst="downArrow">
            <a:avLst>
              <a:gd name="adj1" fmla="val 42615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3733800" y="609600"/>
            <a:ext cx="381000" cy="7620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733800" y="2286000"/>
            <a:ext cx="457200" cy="990600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3886200" y="3962400"/>
            <a:ext cx="3810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261</TotalTime>
  <Words>269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FLOW CHART                OF       DIFFERENT TYPES               OF LAND RELATED   CASES                    IN      DIFFERENT COURTS                                      </vt:lpstr>
      <vt:lpstr>Slide 2</vt:lpstr>
      <vt:lpstr>Slide 3</vt:lpstr>
      <vt:lpstr>Slide 4</vt:lpstr>
      <vt:lpstr>l</vt:lpstr>
      <vt:lpstr>l</vt:lpstr>
      <vt:lpstr>l</vt:lpstr>
      <vt:lpstr>l</vt:lpstr>
      <vt:lpstr>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 OF DIFFERENT TYPES OF LAND RELATED CASES IN DIFFERENT COURTS                                     LAND DISPUTE                                                                     TITLE SUIT                                                            Application u/ order  9 rule 13 of CPC to                                                                               set aside ex-partie order                                                               TITLE APPEAL                                    SECOND APPEAL [AT SINGLE BENCH OF HIGH COURT ] </dc:title>
  <dc:creator>user</dc:creator>
  <cp:lastModifiedBy>tdcserver</cp:lastModifiedBy>
  <cp:revision>49</cp:revision>
  <dcterms:created xsi:type="dcterms:W3CDTF">2006-08-16T00:00:00Z</dcterms:created>
  <dcterms:modified xsi:type="dcterms:W3CDTF">2019-08-29T13:11:37Z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