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78" r:id="rId3"/>
    <p:sldId id="279" r:id="rId4"/>
    <p:sldId id="259" r:id="rId5"/>
    <p:sldId id="282" r:id="rId6"/>
    <p:sldId id="260" r:id="rId7"/>
    <p:sldId id="261" r:id="rId8"/>
    <p:sldId id="262" r:id="rId9"/>
    <p:sldId id="263" r:id="rId10"/>
    <p:sldId id="283" r:id="rId11"/>
    <p:sldId id="264" r:id="rId12"/>
    <p:sldId id="265" r:id="rId13"/>
    <p:sldId id="266" r:id="rId14"/>
    <p:sldId id="285" r:id="rId15"/>
    <p:sldId id="284" r:id="rId16"/>
    <p:sldId id="267" r:id="rId17"/>
    <p:sldId id="286" r:id="rId18"/>
    <p:sldId id="287" r:id="rId19"/>
    <p:sldId id="268" r:id="rId20"/>
    <p:sldId id="281" r:id="rId21"/>
    <p:sldId id="269" r:id="rId22"/>
    <p:sldId id="288" r:id="rId23"/>
    <p:sldId id="290" r:id="rId24"/>
    <p:sldId id="291" r:id="rId25"/>
    <p:sldId id="289" r:id="rId26"/>
    <p:sldId id="292" r:id="rId27"/>
    <p:sldId id="270" r:id="rId28"/>
    <p:sldId id="293" r:id="rId29"/>
    <p:sldId id="294" r:id="rId30"/>
    <p:sldId id="295" r:id="rId31"/>
    <p:sldId id="271" r:id="rId32"/>
    <p:sldId id="272" r:id="rId33"/>
    <p:sldId id="296" r:id="rId34"/>
    <p:sldId id="297" r:id="rId35"/>
    <p:sldId id="298" r:id="rId36"/>
    <p:sldId id="273" r:id="rId37"/>
    <p:sldId id="299" r:id="rId38"/>
    <p:sldId id="300" r:id="rId39"/>
    <p:sldId id="274" r:id="rId40"/>
    <p:sldId id="301" r:id="rId41"/>
    <p:sldId id="275" r:id="rId42"/>
    <p:sldId id="276" r:id="rId43"/>
    <p:sldId id="277" r:id="rId44"/>
    <p:sldId id="302" r:id="rId45"/>
    <p:sldId id="303" r:id="rId46"/>
    <p:sldId id="280"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3384" y="-139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59DE9B-1488-467D-B794-D93CDB00791F}" type="datetimeFigureOut">
              <a:rPr lang="en-US" smtClean="0"/>
              <a:pPr/>
              <a:t>8/29/2019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A3BFE1-8893-4A83-BEF4-E0A664FF899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FA3BFE1-8893-4A83-BEF4-E0A664FF899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4FA3BFE1-8893-4A83-BEF4-E0A664FF899B}"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3DF4C6-04D8-471F-A089-1589551252E3}" type="datetime1">
              <a:rPr lang="en-US" smtClean="0"/>
              <a:t>8/29/2019</a:t>
            </a:fld>
            <a:endParaRPr lang="en-US"/>
          </a:p>
        </p:txBody>
      </p:sp>
      <p:sp>
        <p:nvSpPr>
          <p:cNvPr id="5" name="Footer Placeholder 4"/>
          <p:cNvSpPr>
            <a:spLocks noGrp="1"/>
          </p:cNvSpPr>
          <p:nvPr>
            <p:ph type="ftr" sz="quarter" idx="11"/>
          </p:nvPr>
        </p:nvSpPr>
        <p:spPr/>
        <p:txBody>
          <a:bodyPr/>
          <a:lstStyle/>
          <a:p>
            <a:r>
              <a:rPr lang="en-US" smtClean="0"/>
              <a:t>Ashis Kumar Gupta</a:t>
            </a:r>
            <a:endParaRPr lang="en-US"/>
          </a:p>
        </p:txBody>
      </p:sp>
      <p:sp>
        <p:nvSpPr>
          <p:cNvPr id="6" name="Slide Number Placeholder 5"/>
          <p:cNvSpPr>
            <a:spLocks noGrp="1"/>
          </p:cNvSpPr>
          <p:nvPr>
            <p:ph type="sldNum" sz="quarter" idx="12"/>
          </p:nvPr>
        </p:nvSpPr>
        <p:spPr/>
        <p:txBody>
          <a:bodyPr/>
          <a:lstStyle/>
          <a:p>
            <a:fld id="{BCA70172-42C8-40E4-9B76-FA6CBAFFF17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962163-C9C0-4F91-B5C3-FCDFFC390C54}" type="datetime1">
              <a:rPr lang="en-US" smtClean="0"/>
              <a:t>8/29/2019</a:t>
            </a:fld>
            <a:endParaRPr lang="en-US"/>
          </a:p>
        </p:txBody>
      </p:sp>
      <p:sp>
        <p:nvSpPr>
          <p:cNvPr id="5" name="Footer Placeholder 4"/>
          <p:cNvSpPr>
            <a:spLocks noGrp="1"/>
          </p:cNvSpPr>
          <p:nvPr>
            <p:ph type="ftr" sz="quarter" idx="11"/>
          </p:nvPr>
        </p:nvSpPr>
        <p:spPr/>
        <p:txBody>
          <a:bodyPr/>
          <a:lstStyle/>
          <a:p>
            <a:r>
              <a:rPr lang="en-US" smtClean="0"/>
              <a:t>Ashis Kumar Gupta</a:t>
            </a:r>
            <a:endParaRPr lang="en-US"/>
          </a:p>
        </p:txBody>
      </p:sp>
      <p:sp>
        <p:nvSpPr>
          <p:cNvPr id="6" name="Slide Number Placeholder 5"/>
          <p:cNvSpPr>
            <a:spLocks noGrp="1"/>
          </p:cNvSpPr>
          <p:nvPr>
            <p:ph type="sldNum" sz="quarter" idx="12"/>
          </p:nvPr>
        </p:nvSpPr>
        <p:spPr/>
        <p:txBody>
          <a:bodyPr/>
          <a:lstStyle/>
          <a:p>
            <a:fld id="{BCA70172-42C8-40E4-9B76-FA6CBAFFF1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7F4C1-2951-4C35-A996-37B706933E4E}" type="datetime1">
              <a:rPr lang="en-US" smtClean="0"/>
              <a:t>8/29/2019</a:t>
            </a:fld>
            <a:endParaRPr lang="en-US"/>
          </a:p>
        </p:txBody>
      </p:sp>
      <p:sp>
        <p:nvSpPr>
          <p:cNvPr id="5" name="Footer Placeholder 4"/>
          <p:cNvSpPr>
            <a:spLocks noGrp="1"/>
          </p:cNvSpPr>
          <p:nvPr>
            <p:ph type="ftr" sz="quarter" idx="11"/>
          </p:nvPr>
        </p:nvSpPr>
        <p:spPr/>
        <p:txBody>
          <a:bodyPr/>
          <a:lstStyle/>
          <a:p>
            <a:r>
              <a:rPr lang="en-US" smtClean="0"/>
              <a:t>Ashis Kumar Gupta</a:t>
            </a:r>
            <a:endParaRPr lang="en-US"/>
          </a:p>
        </p:txBody>
      </p:sp>
      <p:sp>
        <p:nvSpPr>
          <p:cNvPr id="6" name="Slide Number Placeholder 5"/>
          <p:cNvSpPr>
            <a:spLocks noGrp="1"/>
          </p:cNvSpPr>
          <p:nvPr>
            <p:ph type="sldNum" sz="quarter" idx="12"/>
          </p:nvPr>
        </p:nvSpPr>
        <p:spPr/>
        <p:txBody>
          <a:bodyPr/>
          <a:lstStyle/>
          <a:p>
            <a:fld id="{BCA70172-42C8-40E4-9B76-FA6CBAFFF1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3B645B-75DA-43A4-8721-C9F477A4E74B}" type="datetime1">
              <a:rPr lang="en-US" smtClean="0"/>
              <a:t>8/29/2019</a:t>
            </a:fld>
            <a:endParaRPr lang="en-US"/>
          </a:p>
        </p:txBody>
      </p:sp>
      <p:sp>
        <p:nvSpPr>
          <p:cNvPr id="5" name="Footer Placeholder 4"/>
          <p:cNvSpPr>
            <a:spLocks noGrp="1"/>
          </p:cNvSpPr>
          <p:nvPr>
            <p:ph type="ftr" sz="quarter" idx="11"/>
          </p:nvPr>
        </p:nvSpPr>
        <p:spPr/>
        <p:txBody>
          <a:bodyPr/>
          <a:lstStyle/>
          <a:p>
            <a:r>
              <a:rPr lang="en-US" smtClean="0"/>
              <a:t>Ashis Kumar Gupta</a:t>
            </a:r>
            <a:endParaRPr lang="en-US"/>
          </a:p>
        </p:txBody>
      </p:sp>
      <p:sp>
        <p:nvSpPr>
          <p:cNvPr id="6" name="Slide Number Placeholder 5"/>
          <p:cNvSpPr>
            <a:spLocks noGrp="1"/>
          </p:cNvSpPr>
          <p:nvPr>
            <p:ph type="sldNum" sz="quarter" idx="12"/>
          </p:nvPr>
        </p:nvSpPr>
        <p:spPr/>
        <p:txBody>
          <a:bodyPr/>
          <a:lstStyle/>
          <a:p>
            <a:fld id="{BCA70172-42C8-40E4-9B76-FA6CBAFFF17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2F1A24-C7FD-449A-8893-BFC461D8ABA2}" type="datetime1">
              <a:rPr lang="en-US" smtClean="0"/>
              <a:t>8/29/2019</a:t>
            </a:fld>
            <a:endParaRPr lang="en-US"/>
          </a:p>
        </p:txBody>
      </p:sp>
      <p:sp>
        <p:nvSpPr>
          <p:cNvPr id="5" name="Footer Placeholder 4"/>
          <p:cNvSpPr>
            <a:spLocks noGrp="1"/>
          </p:cNvSpPr>
          <p:nvPr>
            <p:ph type="ftr" sz="quarter" idx="11"/>
          </p:nvPr>
        </p:nvSpPr>
        <p:spPr/>
        <p:txBody>
          <a:bodyPr/>
          <a:lstStyle/>
          <a:p>
            <a:r>
              <a:rPr lang="en-US" smtClean="0"/>
              <a:t>Ashis Kumar Gupta</a:t>
            </a:r>
            <a:endParaRPr lang="en-US"/>
          </a:p>
        </p:txBody>
      </p:sp>
      <p:sp>
        <p:nvSpPr>
          <p:cNvPr id="6" name="Slide Number Placeholder 5"/>
          <p:cNvSpPr>
            <a:spLocks noGrp="1"/>
          </p:cNvSpPr>
          <p:nvPr>
            <p:ph type="sldNum" sz="quarter" idx="12"/>
          </p:nvPr>
        </p:nvSpPr>
        <p:spPr/>
        <p:txBody>
          <a:bodyPr/>
          <a:lstStyle/>
          <a:p>
            <a:fld id="{BCA70172-42C8-40E4-9B76-FA6CBAFFF1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D293DE-64A9-44FF-826F-294504C106E3}" type="datetime1">
              <a:rPr lang="en-US" smtClean="0"/>
              <a:t>8/29/2019</a:t>
            </a:fld>
            <a:endParaRPr lang="en-US"/>
          </a:p>
        </p:txBody>
      </p:sp>
      <p:sp>
        <p:nvSpPr>
          <p:cNvPr id="6" name="Footer Placeholder 5"/>
          <p:cNvSpPr>
            <a:spLocks noGrp="1"/>
          </p:cNvSpPr>
          <p:nvPr>
            <p:ph type="ftr" sz="quarter" idx="11"/>
          </p:nvPr>
        </p:nvSpPr>
        <p:spPr/>
        <p:txBody>
          <a:bodyPr/>
          <a:lstStyle/>
          <a:p>
            <a:r>
              <a:rPr lang="en-US" smtClean="0"/>
              <a:t>Ashis Kumar Gupta</a:t>
            </a:r>
            <a:endParaRPr lang="en-US"/>
          </a:p>
        </p:txBody>
      </p:sp>
      <p:sp>
        <p:nvSpPr>
          <p:cNvPr id="7" name="Slide Number Placeholder 6"/>
          <p:cNvSpPr>
            <a:spLocks noGrp="1"/>
          </p:cNvSpPr>
          <p:nvPr>
            <p:ph type="sldNum" sz="quarter" idx="12"/>
          </p:nvPr>
        </p:nvSpPr>
        <p:spPr/>
        <p:txBody>
          <a:bodyPr/>
          <a:lstStyle/>
          <a:p>
            <a:fld id="{BCA70172-42C8-40E4-9B76-FA6CBAFFF1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5DB236-FD66-4ADD-A3F2-42A4D34279F3}" type="datetime1">
              <a:rPr lang="en-US" smtClean="0"/>
              <a:t>8/29/2019</a:t>
            </a:fld>
            <a:endParaRPr lang="en-US"/>
          </a:p>
        </p:txBody>
      </p:sp>
      <p:sp>
        <p:nvSpPr>
          <p:cNvPr id="8" name="Footer Placeholder 7"/>
          <p:cNvSpPr>
            <a:spLocks noGrp="1"/>
          </p:cNvSpPr>
          <p:nvPr>
            <p:ph type="ftr" sz="quarter" idx="11"/>
          </p:nvPr>
        </p:nvSpPr>
        <p:spPr/>
        <p:txBody>
          <a:bodyPr/>
          <a:lstStyle/>
          <a:p>
            <a:r>
              <a:rPr lang="en-US" smtClean="0"/>
              <a:t>Ashis Kumar Gupta</a:t>
            </a:r>
            <a:endParaRPr lang="en-US"/>
          </a:p>
        </p:txBody>
      </p:sp>
      <p:sp>
        <p:nvSpPr>
          <p:cNvPr id="9" name="Slide Number Placeholder 8"/>
          <p:cNvSpPr>
            <a:spLocks noGrp="1"/>
          </p:cNvSpPr>
          <p:nvPr>
            <p:ph type="sldNum" sz="quarter" idx="12"/>
          </p:nvPr>
        </p:nvSpPr>
        <p:spPr/>
        <p:txBody>
          <a:bodyPr/>
          <a:lstStyle/>
          <a:p>
            <a:fld id="{BCA70172-42C8-40E4-9B76-FA6CBAFFF1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2FB240-9846-4F14-A2C7-3271B8EA3E7E}" type="datetime1">
              <a:rPr lang="en-US" smtClean="0"/>
              <a:t>8/29/2019</a:t>
            </a:fld>
            <a:endParaRPr lang="en-US"/>
          </a:p>
        </p:txBody>
      </p:sp>
      <p:sp>
        <p:nvSpPr>
          <p:cNvPr id="4" name="Footer Placeholder 3"/>
          <p:cNvSpPr>
            <a:spLocks noGrp="1"/>
          </p:cNvSpPr>
          <p:nvPr>
            <p:ph type="ftr" sz="quarter" idx="11"/>
          </p:nvPr>
        </p:nvSpPr>
        <p:spPr/>
        <p:txBody>
          <a:bodyPr/>
          <a:lstStyle/>
          <a:p>
            <a:r>
              <a:rPr lang="en-US" smtClean="0"/>
              <a:t>Ashis Kumar Gupta</a:t>
            </a:r>
            <a:endParaRPr lang="en-US"/>
          </a:p>
        </p:txBody>
      </p:sp>
      <p:sp>
        <p:nvSpPr>
          <p:cNvPr id="5" name="Slide Number Placeholder 4"/>
          <p:cNvSpPr>
            <a:spLocks noGrp="1"/>
          </p:cNvSpPr>
          <p:nvPr>
            <p:ph type="sldNum" sz="quarter" idx="12"/>
          </p:nvPr>
        </p:nvSpPr>
        <p:spPr/>
        <p:txBody>
          <a:bodyPr/>
          <a:lstStyle/>
          <a:p>
            <a:fld id="{BCA70172-42C8-40E4-9B76-FA6CBAFFF1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E5141A-3D26-4172-8106-8A89179E71CB}" type="datetime1">
              <a:rPr lang="en-US" smtClean="0"/>
              <a:t>8/29/2019</a:t>
            </a:fld>
            <a:endParaRPr lang="en-US"/>
          </a:p>
        </p:txBody>
      </p:sp>
      <p:sp>
        <p:nvSpPr>
          <p:cNvPr id="3" name="Footer Placeholder 2"/>
          <p:cNvSpPr>
            <a:spLocks noGrp="1"/>
          </p:cNvSpPr>
          <p:nvPr>
            <p:ph type="ftr" sz="quarter" idx="11"/>
          </p:nvPr>
        </p:nvSpPr>
        <p:spPr/>
        <p:txBody>
          <a:bodyPr/>
          <a:lstStyle/>
          <a:p>
            <a:r>
              <a:rPr lang="en-US" smtClean="0"/>
              <a:t>Ashis Kumar Gupta</a:t>
            </a:r>
            <a:endParaRPr lang="en-US"/>
          </a:p>
        </p:txBody>
      </p:sp>
      <p:sp>
        <p:nvSpPr>
          <p:cNvPr id="4" name="Slide Number Placeholder 3"/>
          <p:cNvSpPr>
            <a:spLocks noGrp="1"/>
          </p:cNvSpPr>
          <p:nvPr>
            <p:ph type="sldNum" sz="quarter" idx="12"/>
          </p:nvPr>
        </p:nvSpPr>
        <p:spPr/>
        <p:txBody>
          <a:bodyPr/>
          <a:lstStyle/>
          <a:p>
            <a:fld id="{BCA70172-42C8-40E4-9B76-FA6CBAFFF1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37F22A-E130-4963-8DD2-E523DED8805E}" type="datetime1">
              <a:rPr lang="en-US" smtClean="0"/>
              <a:t>8/29/2019</a:t>
            </a:fld>
            <a:endParaRPr lang="en-US"/>
          </a:p>
        </p:txBody>
      </p:sp>
      <p:sp>
        <p:nvSpPr>
          <p:cNvPr id="6" name="Footer Placeholder 5"/>
          <p:cNvSpPr>
            <a:spLocks noGrp="1"/>
          </p:cNvSpPr>
          <p:nvPr>
            <p:ph type="ftr" sz="quarter" idx="11"/>
          </p:nvPr>
        </p:nvSpPr>
        <p:spPr/>
        <p:txBody>
          <a:bodyPr/>
          <a:lstStyle/>
          <a:p>
            <a:r>
              <a:rPr lang="en-US" smtClean="0"/>
              <a:t>Ashis Kumar Gupta</a:t>
            </a:r>
            <a:endParaRPr lang="en-US"/>
          </a:p>
        </p:txBody>
      </p:sp>
      <p:sp>
        <p:nvSpPr>
          <p:cNvPr id="7" name="Slide Number Placeholder 6"/>
          <p:cNvSpPr>
            <a:spLocks noGrp="1"/>
          </p:cNvSpPr>
          <p:nvPr>
            <p:ph type="sldNum" sz="quarter" idx="12"/>
          </p:nvPr>
        </p:nvSpPr>
        <p:spPr/>
        <p:txBody>
          <a:bodyPr/>
          <a:lstStyle/>
          <a:p>
            <a:fld id="{BCA70172-42C8-40E4-9B76-FA6CBAFFF1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9B19D-9E64-4535-8B43-683472000B88}" type="datetime1">
              <a:rPr lang="en-US" smtClean="0"/>
              <a:t>8/29/2019</a:t>
            </a:fld>
            <a:endParaRPr lang="en-US"/>
          </a:p>
        </p:txBody>
      </p:sp>
      <p:sp>
        <p:nvSpPr>
          <p:cNvPr id="6" name="Footer Placeholder 5"/>
          <p:cNvSpPr>
            <a:spLocks noGrp="1"/>
          </p:cNvSpPr>
          <p:nvPr>
            <p:ph type="ftr" sz="quarter" idx="11"/>
          </p:nvPr>
        </p:nvSpPr>
        <p:spPr/>
        <p:txBody>
          <a:bodyPr/>
          <a:lstStyle/>
          <a:p>
            <a:r>
              <a:rPr lang="en-US" smtClean="0"/>
              <a:t>Ashis Kumar Gupta</a:t>
            </a:r>
            <a:endParaRPr lang="en-US"/>
          </a:p>
        </p:txBody>
      </p:sp>
      <p:sp>
        <p:nvSpPr>
          <p:cNvPr id="7" name="Slide Number Placeholder 6"/>
          <p:cNvSpPr>
            <a:spLocks noGrp="1"/>
          </p:cNvSpPr>
          <p:nvPr>
            <p:ph type="sldNum" sz="quarter" idx="12"/>
          </p:nvPr>
        </p:nvSpPr>
        <p:spPr/>
        <p:txBody>
          <a:bodyPr/>
          <a:lstStyle/>
          <a:p>
            <a:fld id="{BCA70172-42C8-40E4-9B76-FA6CBAFFF1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E89DF4-33E2-4293-A3B1-03B9601ABEDD}" type="datetime1">
              <a:rPr lang="en-US" smtClean="0"/>
              <a:t>8/29/2019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Ashis Kumar Gupta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A70172-42C8-40E4-9B76-FA6CBAFFF17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04800"/>
            <a:ext cx="7772400" cy="1066799"/>
          </a:xfrm>
        </p:spPr>
        <p:txBody>
          <a:bodyPr>
            <a:noAutofit/>
          </a:bodyPr>
          <a:lstStyle/>
          <a:p>
            <a:r>
              <a:rPr lang="en-US" sz="4200" b="1" u="sng" dirty="0"/>
              <a:t>Matters at </a:t>
            </a:r>
            <a:r>
              <a:rPr lang="en-US" sz="4200" b="1" u="sng" dirty="0" err="1"/>
              <a:t>Hon’ble</a:t>
            </a:r>
            <a:r>
              <a:rPr lang="en-US" sz="4200" b="1" u="sng" dirty="0"/>
              <a:t> High Court:</a:t>
            </a:r>
            <a:r>
              <a:rPr lang="en-US" sz="4200" b="1" dirty="0"/>
              <a:t/>
            </a:r>
            <a:br>
              <a:rPr lang="en-US" sz="4200" b="1" dirty="0"/>
            </a:br>
            <a:endParaRPr lang="en-US" sz="4200" b="1" dirty="0"/>
          </a:p>
        </p:txBody>
      </p:sp>
      <p:sp>
        <p:nvSpPr>
          <p:cNvPr id="3" name="Subtitle 2"/>
          <p:cNvSpPr>
            <a:spLocks noGrp="1"/>
          </p:cNvSpPr>
          <p:nvPr>
            <p:ph type="subTitle" idx="1"/>
          </p:nvPr>
        </p:nvSpPr>
        <p:spPr>
          <a:xfrm>
            <a:off x="533400" y="1219200"/>
            <a:ext cx="8001000" cy="5410200"/>
          </a:xfrm>
        </p:spPr>
        <p:txBody>
          <a:bodyPr>
            <a:normAutofit lnSpcReduction="10000"/>
          </a:bodyPr>
          <a:lstStyle/>
          <a:p>
            <a:pPr algn="just"/>
            <a:r>
              <a:rPr lang="en-US" sz="4000" b="1" u="sng" dirty="0">
                <a:solidFill>
                  <a:schemeClr val="tx1"/>
                </a:solidFill>
              </a:rPr>
              <a:t>Establishment of </a:t>
            </a:r>
            <a:r>
              <a:rPr lang="en-US" sz="4000" b="1" u="sng" dirty="0" err="1">
                <a:solidFill>
                  <a:schemeClr val="tx1"/>
                </a:solidFill>
              </a:rPr>
              <a:t>Hon’ble</a:t>
            </a:r>
            <a:r>
              <a:rPr lang="en-US" sz="4000" b="1" u="sng" dirty="0">
                <a:solidFill>
                  <a:schemeClr val="tx1"/>
                </a:solidFill>
              </a:rPr>
              <a:t> High Court</a:t>
            </a:r>
            <a:r>
              <a:rPr lang="en-US" sz="4000" b="1" u="sng" dirty="0" smtClean="0">
                <a:solidFill>
                  <a:schemeClr val="tx1"/>
                </a:solidFill>
              </a:rPr>
              <a:t>: </a:t>
            </a:r>
            <a:r>
              <a:rPr lang="en-US" sz="4000" dirty="0" smtClean="0">
                <a:solidFill>
                  <a:schemeClr val="tx1"/>
                </a:solidFill>
              </a:rPr>
              <a:t>Calcutta High Court is the oldest High Court in India. It was established on 1</a:t>
            </a:r>
            <a:r>
              <a:rPr lang="en-US" sz="4000" baseline="30000" dirty="0" smtClean="0">
                <a:solidFill>
                  <a:schemeClr val="tx1"/>
                </a:solidFill>
              </a:rPr>
              <a:t>st</a:t>
            </a:r>
            <a:r>
              <a:rPr lang="en-US" sz="4000" dirty="0" smtClean="0">
                <a:solidFill>
                  <a:schemeClr val="tx1"/>
                </a:solidFill>
              </a:rPr>
              <a:t> July, 1862 under the High Court’s Act,1861. It has jurisdiction over the State of West Bengal &amp; the Union Territory of Andaman &amp; Nicobar Islands. Sanctioned Judge strength is 72.</a:t>
            </a:r>
            <a:endParaRPr lang="en-US" sz="4000" dirty="0">
              <a:solidFill>
                <a:schemeClr val="tx1"/>
              </a:solidFill>
            </a:endParaRPr>
          </a:p>
          <a:p>
            <a:endParaRPr lang="en-US"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IN" dirty="0"/>
          </a:p>
        </p:txBody>
      </p:sp>
      <p:sp>
        <p:nvSpPr>
          <p:cNvPr id="3" name="Content Placeholder 2"/>
          <p:cNvSpPr>
            <a:spLocks noGrp="1"/>
          </p:cNvSpPr>
          <p:nvPr>
            <p:ph idx="1"/>
          </p:nvPr>
        </p:nvSpPr>
        <p:spPr>
          <a:xfrm>
            <a:off x="228600" y="609600"/>
            <a:ext cx="8610600" cy="6019800"/>
          </a:xfrm>
        </p:spPr>
        <p:txBody>
          <a:bodyPr>
            <a:noAutofit/>
          </a:bodyPr>
          <a:lstStyle/>
          <a:p>
            <a:r>
              <a:rPr lang="en-US" sz="4200" dirty="0" smtClean="0"/>
              <a:t> </a:t>
            </a:r>
            <a:r>
              <a:rPr lang="en-US" sz="4200" b="1" dirty="0" smtClean="0"/>
              <a:t>Testamentary and miscellaneous jurisdiction: </a:t>
            </a:r>
            <a:r>
              <a:rPr lang="en-US" sz="4200" dirty="0" smtClean="0"/>
              <a:t>The High Courts were given similar testamentary, intestate and probate jurisdiction as was enjoyed by the Supreme Court. It also worked as the court of words for the administration of the estate and persons (lunatics, idiots and minors). </a:t>
            </a:r>
          </a:p>
          <a:p>
            <a:endParaRPr lang="en-IN" sz="4200"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0" y="609600"/>
            <a:ext cx="9144000" cy="6248400"/>
          </a:xfrm>
        </p:spPr>
        <p:txBody>
          <a:bodyPr>
            <a:normAutofit fontScale="92500" lnSpcReduction="10000"/>
          </a:bodyPr>
          <a:lstStyle/>
          <a:p>
            <a:pPr algn="just"/>
            <a:r>
              <a:rPr lang="en-US" sz="4000" b="1" dirty="0" smtClean="0"/>
              <a:t>Appellate Jurisdiction: </a:t>
            </a:r>
            <a:r>
              <a:rPr lang="en-US" sz="4000" dirty="0" smtClean="0"/>
              <a:t>The appellate jurisdiction of the High Court was of two types:- </a:t>
            </a:r>
          </a:p>
          <a:p>
            <a:pPr algn="just"/>
            <a:r>
              <a:rPr lang="en-US" sz="4000" b="1" dirty="0" smtClean="0"/>
              <a:t>(a) Civil Jurisdiction: </a:t>
            </a:r>
            <a:r>
              <a:rPr lang="en-US" sz="4000" dirty="0" smtClean="0"/>
              <a:t>The High Court could hear appeals in all cases </a:t>
            </a:r>
            <a:r>
              <a:rPr lang="en-US" sz="4000" dirty="0" err="1" smtClean="0"/>
              <a:t>authorised</a:t>
            </a:r>
            <a:r>
              <a:rPr lang="en-US" sz="4000" dirty="0" smtClean="0"/>
              <a:t> by any law or regulation.</a:t>
            </a:r>
          </a:p>
          <a:p>
            <a:pPr algn="just"/>
            <a:r>
              <a:rPr lang="en-US" sz="4000" b="1" dirty="0" smtClean="0"/>
              <a:t>(b) Criminal Jurisdiction: </a:t>
            </a:r>
            <a:r>
              <a:rPr lang="en-US" sz="4000" dirty="0" smtClean="0"/>
              <a:t>The High Court had criminal jurisdiction in all cases decided by the subordinate courts to it. It could also entertain revisions against the decision of the lower court and reference from them. </a:t>
            </a:r>
          </a:p>
          <a:p>
            <a:endParaRPr lang="en-US"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0" y="685800"/>
            <a:ext cx="9144000" cy="6172200"/>
          </a:xfrm>
        </p:spPr>
        <p:txBody>
          <a:bodyPr>
            <a:normAutofit fontScale="92500" lnSpcReduction="20000"/>
          </a:bodyPr>
          <a:lstStyle/>
          <a:p>
            <a:pPr algn="just"/>
            <a:r>
              <a:rPr lang="en-US" sz="5000" dirty="0" smtClean="0"/>
              <a:t>At the </a:t>
            </a:r>
            <a:r>
              <a:rPr lang="en-US" sz="5000" dirty="0" err="1" smtClean="0"/>
              <a:t>Hon’ble</a:t>
            </a:r>
            <a:r>
              <a:rPr lang="en-US" sz="5000" dirty="0" smtClean="0"/>
              <a:t> High Court writ Petitions may be filed before the Appellate Side or Original Side depending on whether the Address of the Petitioners/defendants fall within the Appellate Jurisdiction  or Original Jurisdiction of Calcutta high Court respectively or whether extra-ordinary original jurisdiction is being invoked.</a:t>
            </a:r>
          </a:p>
          <a:p>
            <a:pPr algn="just"/>
            <a:endParaRPr lang="en-US"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0" y="685801"/>
            <a:ext cx="9144000" cy="6172200"/>
          </a:xfrm>
        </p:spPr>
        <p:txBody>
          <a:bodyPr>
            <a:noAutofit/>
          </a:bodyPr>
          <a:lstStyle/>
          <a:p>
            <a:pPr algn="just"/>
            <a:r>
              <a:rPr lang="en-US" sz="4400" b="1" dirty="0" smtClean="0"/>
              <a:t>Some relevant terms relating to Rules of Original Side/Appellate Side:</a:t>
            </a:r>
            <a:endParaRPr lang="en-US" sz="4400" dirty="0" smtClean="0"/>
          </a:p>
          <a:p>
            <a:pPr algn="just"/>
            <a:r>
              <a:rPr lang="en-US" sz="4400" dirty="0" err="1" smtClean="0"/>
              <a:t>i</a:t>
            </a:r>
            <a:r>
              <a:rPr lang="en-US" sz="4400" dirty="0" smtClean="0"/>
              <a:t>)Application (Original Side): Shall have the same meaning as “Petition” and would mean the main application or petition to initiate any proceeding in the original jurisdiction of High Court.</a:t>
            </a:r>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IN" dirty="0"/>
          </a:p>
        </p:txBody>
      </p:sp>
      <p:sp>
        <p:nvSpPr>
          <p:cNvPr id="3" name="Content Placeholder 2"/>
          <p:cNvSpPr>
            <a:spLocks noGrp="1"/>
          </p:cNvSpPr>
          <p:nvPr>
            <p:ph idx="1"/>
          </p:nvPr>
        </p:nvSpPr>
        <p:spPr>
          <a:xfrm>
            <a:off x="0" y="685800"/>
            <a:ext cx="9144000" cy="6172200"/>
          </a:xfrm>
        </p:spPr>
        <p:txBody>
          <a:bodyPr>
            <a:normAutofit fontScale="92500" lnSpcReduction="20000"/>
          </a:bodyPr>
          <a:lstStyle/>
          <a:p>
            <a:r>
              <a:rPr lang="en-US" sz="4600" dirty="0" smtClean="0"/>
              <a:t>Application(Appellate Side):Means the main Application to initiate proceeding for Civil Order or Criminal </a:t>
            </a:r>
            <a:r>
              <a:rPr lang="en-US" sz="4600" dirty="0" err="1" smtClean="0"/>
              <a:t>Misc.Cases</a:t>
            </a:r>
            <a:r>
              <a:rPr lang="en-US" sz="4600" dirty="0" smtClean="0"/>
              <a:t> or Civil or Criminal </a:t>
            </a:r>
            <a:r>
              <a:rPr lang="en-US" sz="4600" dirty="0" err="1" smtClean="0"/>
              <a:t>Revisional</a:t>
            </a:r>
            <a:r>
              <a:rPr lang="en-US" sz="4600" dirty="0" smtClean="0"/>
              <a:t> Jurisdiction of the High Court and would include contempt applications.</a:t>
            </a:r>
          </a:p>
          <a:p>
            <a:r>
              <a:rPr lang="en-US" sz="4600" dirty="0" smtClean="0"/>
              <a:t>ii) Memo Of Appeal :Means Memo of Appeal either for Civil or Constitutional Writ Jurisdiction of the Original Side or A memo of appeal for Civil, Criminal or Mandamus Appeal</a:t>
            </a:r>
          </a:p>
          <a:p>
            <a:endParaRPr lang="en-IN"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IN" dirty="0"/>
          </a:p>
        </p:txBody>
      </p:sp>
      <p:sp>
        <p:nvSpPr>
          <p:cNvPr id="3" name="Content Placeholder 2"/>
          <p:cNvSpPr>
            <a:spLocks noGrp="1"/>
          </p:cNvSpPr>
          <p:nvPr>
            <p:ph idx="1"/>
          </p:nvPr>
        </p:nvSpPr>
        <p:spPr>
          <a:xfrm>
            <a:off x="0" y="609600"/>
            <a:ext cx="9144000" cy="6248400"/>
          </a:xfrm>
        </p:spPr>
        <p:txBody>
          <a:bodyPr>
            <a:normAutofit fontScale="92500" lnSpcReduction="20000"/>
          </a:bodyPr>
          <a:lstStyle/>
          <a:p>
            <a:pPr algn="just"/>
            <a:r>
              <a:rPr lang="en-US" sz="4000" dirty="0" smtClean="0"/>
              <a:t>iii)Petition-Means the main petition to initiate or invoke the Constitutional Jurisdiction of the High Court as well as Contempt Proceedings and is defined in Appellate side Rules.</a:t>
            </a:r>
          </a:p>
          <a:p>
            <a:pPr algn="just"/>
            <a:r>
              <a:rPr lang="en-US" sz="4000" dirty="0" smtClean="0"/>
              <a:t>iv)Interlocutory Application-Applies to Appellate/Original Side Rules and means any application other than as mentioned above/before.</a:t>
            </a:r>
          </a:p>
          <a:p>
            <a:pPr algn="just"/>
            <a:r>
              <a:rPr lang="en-US" sz="4000" dirty="0" smtClean="0"/>
              <a:t>v)Plaint-Includes any pleading initiating a proceeding under the provisions of law as in force and as applies to Original Side Rules.</a:t>
            </a:r>
          </a:p>
          <a:p>
            <a:endParaRPr lang="en-US" dirty="0" smtClean="0"/>
          </a:p>
          <a:p>
            <a:endParaRPr lang="en-IN"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b="1" dirty="0" smtClean="0"/>
              <a:t>Absolute Necessary Articles of Constitution of India relating to powers of </a:t>
            </a:r>
            <a:r>
              <a:rPr lang="en-US" b="1" dirty="0" err="1" smtClean="0"/>
              <a:t>Hon’ble</a:t>
            </a:r>
            <a:r>
              <a:rPr lang="en-US" b="1" dirty="0" smtClean="0"/>
              <a:t> High Court:</a:t>
            </a:r>
            <a:r>
              <a:rPr lang="en-US" dirty="0" smtClean="0"/>
              <a:t/>
            </a:r>
            <a:br>
              <a:rPr lang="en-US" dirty="0" smtClean="0"/>
            </a:br>
            <a:endParaRPr lang="en-US" dirty="0"/>
          </a:p>
        </p:txBody>
      </p:sp>
      <p:sp>
        <p:nvSpPr>
          <p:cNvPr id="3" name="Content Placeholder 2"/>
          <p:cNvSpPr>
            <a:spLocks noGrp="1"/>
          </p:cNvSpPr>
          <p:nvPr>
            <p:ph idx="1"/>
          </p:nvPr>
        </p:nvSpPr>
        <p:spPr>
          <a:xfrm>
            <a:off x="457200" y="2362200"/>
            <a:ext cx="8229600" cy="4114800"/>
          </a:xfrm>
        </p:spPr>
        <p:txBody>
          <a:bodyPr>
            <a:normAutofit fontScale="85000" lnSpcReduction="20000"/>
          </a:bodyPr>
          <a:lstStyle/>
          <a:p>
            <a:pPr algn="just"/>
            <a:r>
              <a:rPr lang="en-US" sz="4600" b="1" dirty="0" smtClean="0"/>
              <a:t>Article 226 : </a:t>
            </a:r>
            <a:r>
              <a:rPr lang="en-US" sz="4600" dirty="0" smtClean="0"/>
              <a:t>Vide this Article, High Court has the power to issue to any person/ authority/ Government, direction, order, writs for enforcement of rights conferred in Part III(Fundamental Rights) of the Constitution of India or for any other purpose.</a:t>
            </a:r>
          </a:p>
          <a:p>
            <a:endParaRPr lang="en-US"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IN" dirty="0"/>
          </a:p>
        </p:txBody>
      </p:sp>
      <p:sp>
        <p:nvSpPr>
          <p:cNvPr id="3" name="Content Placeholder 2"/>
          <p:cNvSpPr>
            <a:spLocks noGrp="1"/>
          </p:cNvSpPr>
          <p:nvPr>
            <p:ph idx="1"/>
          </p:nvPr>
        </p:nvSpPr>
        <p:spPr/>
        <p:txBody>
          <a:bodyPr/>
          <a:lstStyle/>
          <a:p>
            <a:pPr>
              <a:buNone/>
            </a:pPr>
            <a:endParaRPr lang="en-IN" dirty="0" smtClean="0"/>
          </a:p>
          <a:p>
            <a:pPr>
              <a:buNone/>
            </a:pPr>
            <a:endParaRPr lang="en-IN" dirty="0" smtClean="0"/>
          </a:p>
          <a:p>
            <a:pPr>
              <a:buNone/>
            </a:pPr>
            <a:endParaRPr lang="en-IN" dirty="0" smtClean="0"/>
          </a:p>
          <a:p>
            <a:endParaRPr lang="en-IN" dirty="0"/>
          </a:p>
        </p:txBody>
      </p:sp>
      <p:sp>
        <p:nvSpPr>
          <p:cNvPr id="4" name="Rectangle 3"/>
          <p:cNvSpPr/>
          <p:nvPr/>
        </p:nvSpPr>
        <p:spPr>
          <a:xfrm>
            <a:off x="0" y="228600"/>
            <a:ext cx="9144000" cy="6217087"/>
          </a:xfrm>
          <a:prstGeom prst="rect">
            <a:avLst/>
          </a:prstGeom>
        </p:spPr>
        <p:txBody>
          <a:bodyPr wrap="square">
            <a:spAutoFit/>
          </a:bodyPr>
          <a:lstStyle/>
          <a:p>
            <a:pPr algn="just"/>
            <a:endParaRPr lang="en-US" dirty="0" smtClean="0"/>
          </a:p>
          <a:p>
            <a:pPr algn="just"/>
            <a:r>
              <a:rPr lang="en-US" sz="4000" b="1" dirty="0" smtClean="0"/>
              <a:t>Types of Writs: </a:t>
            </a:r>
          </a:p>
          <a:p>
            <a:pPr algn="just"/>
            <a:endParaRPr lang="en-US" sz="2000" b="1" dirty="0" smtClean="0"/>
          </a:p>
          <a:p>
            <a:pPr algn="just"/>
            <a:r>
              <a:rPr lang="en-US" sz="4000" dirty="0" err="1" smtClean="0"/>
              <a:t>i</a:t>
            </a:r>
            <a:r>
              <a:rPr lang="en-US" sz="4000" dirty="0" smtClean="0"/>
              <a:t>)Habeas Corpus: The writ is issued to produce a person who has been </a:t>
            </a:r>
            <a:r>
              <a:rPr lang="en-US" sz="4000" dirty="0" err="1" smtClean="0"/>
              <a:t>detained,either</a:t>
            </a:r>
            <a:r>
              <a:rPr lang="en-US" sz="4000" dirty="0" smtClean="0"/>
              <a:t> in prison or in private custody, before the Court and release him if the detention is illegal</a:t>
            </a:r>
          </a:p>
          <a:p>
            <a:pPr algn="just"/>
            <a:r>
              <a:rPr lang="en-US" sz="4000" dirty="0" err="1" smtClean="0"/>
              <a:t>i</a:t>
            </a:r>
            <a:r>
              <a:rPr lang="en-US" sz="4000" dirty="0" smtClean="0"/>
              <a:t>)Mandamus: Command from High Court to Lower Courts, Tribunal, Public Authority to perform statutory duty.</a:t>
            </a:r>
          </a:p>
        </p:txBody>
      </p:sp>
      <p:sp>
        <p:nvSpPr>
          <p:cNvPr id="5" name="Footer Placeholder 4"/>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IN" dirty="0"/>
          </a:p>
        </p:txBody>
      </p:sp>
      <p:sp>
        <p:nvSpPr>
          <p:cNvPr id="3" name="Content Placeholder 2"/>
          <p:cNvSpPr>
            <a:spLocks noGrp="1"/>
          </p:cNvSpPr>
          <p:nvPr>
            <p:ph idx="1"/>
          </p:nvPr>
        </p:nvSpPr>
        <p:spPr>
          <a:xfrm>
            <a:off x="0" y="609600"/>
            <a:ext cx="9144000" cy="6248400"/>
          </a:xfrm>
        </p:spPr>
        <p:txBody>
          <a:bodyPr>
            <a:noAutofit/>
          </a:bodyPr>
          <a:lstStyle/>
          <a:p>
            <a:pPr algn="just"/>
            <a:r>
              <a:rPr lang="en-US" sz="3800" dirty="0" smtClean="0"/>
              <a:t>ii) Certiorari: The Writ is issued quashing the order passed by inferior Court, Tribunal, Quasi-Judicial Authority</a:t>
            </a:r>
          </a:p>
          <a:p>
            <a:pPr algn="just"/>
            <a:r>
              <a:rPr lang="en-US" sz="3800" dirty="0" smtClean="0"/>
              <a:t>iv)Prohibition: Issued prohibiting any inferior Court/Quasi-Judicial Authority from continuing the proceeding of a particular case where it has no jurisdiction.</a:t>
            </a:r>
          </a:p>
          <a:p>
            <a:pPr algn="just"/>
            <a:r>
              <a:rPr lang="en-US" sz="3800" dirty="0" smtClean="0"/>
              <a:t>v)Quo </a:t>
            </a:r>
            <a:r>
              <a:rPr lang="en-US" sz="3800" dirty="0" err="1" smtClean="0"/>
              <a:t>Warranto:The</a:t>
            </a:r>
            <a:r>
              <a:rPr lang="en-US" sz="3800" dirty="0" smtClean="0"/>
              <a:t> writ is issued to restrain a person from holding public office to which he is not entitled.</a:t>
            </a:r>
          </a:p>
          <a:p>
            <a:endParaRPr lang="en-IN" sz="3800"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0" y="609600"/>
            <a:ext cx="9144000" cy="6248400"/>
          </a:xfrm>
        </p:spPr>
        <p:txBody>
          <a:bodyPr>
            <a:noAutofit/>
          </a:bodyPr>
          <a:lstStyle/>
          <a:p>
            <a:pPr algn="just"/>
            <a:r>
              <a:rPr lang="en-US" sz="4000" b="1" dirty="0" smtClean="0"/>
              <a:t>Article 227: </a:t>
            </a:r>
            <a:r>
              <a:rPr lang="en-US" sz="4000" dirty="0" smtClean="0"/>
              <a:t>Confers the power of Superintendence over all Courts by the High Court; it can be invoked to correct errors of jurisdiction but not to upset findings of the fact. Under this Article the High Court may call for returns from lower Courts. High Court may make and issue Rules and prescribe forms regarding the practice and proceedings of lower Courts. </a:t>
            </a:r>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b="1" baseline="30000" dirty="0" smtClean="0"/>
              <a:t>Jurisdiction of the High Court’s:</a:t>
            </a:r>
            <a:endParaRPr lang="en-US" dirty="0"/>
          </a:p>
        </p:txBody>
      </p:sp>
      <p:sp>
        <p:nvSpPr>
          <p:cNvPr id="3" name="Content Placeholder 2"/>
          <p:cNvSpPr>
            <a:spLocks noGrp="1"/>
          </p:cNvSpPr>
          <p:nvPr>
            <p:ph idx="1"/>
          </p:nvPr>
        </p:nvSpPr>
        <p:spPr>
          <a:xfrm>
            <a:off x="228600" y="914400"/>
            <a:ext cx="8458200" cy="5562600"/>
          </a:xfrm>
        </p:spPr>
        <p:txBody>
          <a:bodyPr>
            <a:normAutofit fontScale="92500"/>
          </a:bodyPr>
          <a:lstStyle/>
          <a:p>
            <a:pPr algn="just"/>
            <a:endParaRPr lang="en-US" sz="4600" baseline="30000" dirty="0" smtClean="0"/>
          </a:p>
          <a:p>
            <a:pPr algn="just"/>
            <a:r>
              <a:rPr lang="en-US" sz="5000" baseline="30000" dirty="0" smtClean="0"/>
              <a:t>The jurisdiction of each high court depends on the letters Patent issued by her Majesty. She could give them power to exercise all civil, criminal, intestate, testamentary, admiralty and matrimonial jurisdiction. She could also confer on them original and appellate jurisdiction and all such powers and authority with respect to the administration of justice in the presidency, as she thought fit. Thus High Courts were given the following original and appellate jurisdiction.</a:t>
            </a:r>
            <a:r>
              <a:rPr lang="en-US" sz="4600" baseline="30000" dirty="0" smtClean="0"/>
              <a:t> </a:t>
            </a:r>
            <a:endParaRPr lang="en-US" sz="4600" dirty="0" smtClean="0"/>
          </a:p>
          <a:p>
            <a:pPr algn="just"/>
            <a:endParaRPr lang="en-US" sz="4000"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0" y="228600"/>
            <a:ext cx="9144000" cy="6629400"/>
          </a:xfrm>
        </p:spPr>
        <p:txBody>
          <a:bodyPr>
            <a:normAutofit/>
          </a:bodyPr>
          <a:lstStyle/>
          <a:p>
            <a:pPr algn="just"/>
            <a:r>
              <a:rPr lang="en-US" dirty="0" smtClean="0"/>
              <a:t>However, the Article does not confer the power of superintendence over any Court/Tribunal constituted under law relating to Armed Forces.</a:t>
            </a:r>
          </a:p>
          <a:p>
            <a:pPr algn="just"/>
            <a:r>
              <a:rPr lang="en-US" dirty="0" smtClean="0"/>
              <a:t>The primary concern of the of the State Respondent/Petitioners in  respect of dealing with Original/Appellate Side issues is in the procedure of engagement of State Advocate. In case of petition filed before the Original Jurisdiction, the engagement of State Advocate is dealt with by the office of Ld. AOR, W.B while for petitions filed before the Appellate Side, the engagement of State Advocate is dealt with by the office of Ld. Legal </a:t>
            </a:r>
            <a:r>
              <a:rPr lang="en-US" dirty="0" err="1" smtClean="0"/>
              <a:t>Remembrancer</a:t>
            </a:r>
            <a:r>
              <a:rPr lang="en-US" dirty="0" smtClean="0"/>
              <a:t>, W.B.</a:t>
            </a:r>
          </a:p>
          <a:p>
            <a:endParaRPr lang="en-US"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0" y="304800"/>
            <a:ext cx="9144000" cy="6172200"/>
          </a:xfrm>
        </p:spPr>
        <p:txBody>
          <a:bodyPr>
            <a:noAutofit/>
          </a:bodyPr>
          <a:lstStyle/>
          <a:p>
            <a:pPr algn="just">
              <a:buNone/>
            </a:pPr>
            <a:r>
              <a:rPr lang="en-US" sz="4600" b="1" dirty="0" smtClean="0"/>
              <a:t>   </a:t>
            </a:r>
            <a:r>
              <a:rPr lang="en-US" sz="4000" b="1" dirty="0" smtClean="0"/>
              <a:t>Of the various types of cases, the most frequent types that are needed to be dealt with are:</a:t>
            </a:r>
          </a:p>
          <a:p>
            <a:pPr lvl="0" algn="just"/>
            <a:r>
              <a:rPr lang="en-US" sz="4000" b="1" dirty="0" smtClean="0"/>
              <a:t>W.P(Writ Petition)</a:t>
            </a:r>
            <a:r>
              <a:rPr lang="en-US" sz="4000" dirty="0" smtClean="0"/>
              <a:t>: These may be filed before the Ld. Single Bench in respect of matters relating to MM(D&amp;R) Act and/or in respect of other Act(s) also if the Petitioners seek relief in the form of issuance of Writs (Certiorari, Prohibition, Mandamus ,etc.)</a:t>
            </a:r>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IN" dirty="0"/>
          </a:p>
        </p:txBody>
      </p:sp>
      <p:sp>
        <p:nvSpPr>
          <p:cNvPr id="3" name="Content Placeholder 2"/>
          <p:cNvSpPr>
            <a:spLocks noGrp="1"/>
          </p:cNvSpPr>
          <p:nvPr>
            <p:ph idx="1"/>
          </p:nvPr>
        </p:nvSpPr>
        <p:spPr>
          <a:xfrm>
            <a:off x="0" y="381000"/>
            <a:ext cx="9144000" cy="6477000"/>
          </a:xfrm>
        </p:spPr>
        <p:txBody>
          <a:bodyPr>
            <a:normAutofit/>
          </a:bodyPr>
          <a:lstStyle/>
          <a:p>
            <a:pPr lvl="0" algn="just"/>
            <a:r>
              <a:rPr lang="en-US" sz="4600" b="1" dirty="0" smtClean="0"/>
              <a:t>WPLRT:</a:t>
            </a:r>
            <a:r>
              <a:rPr lang="en-US" sz="4600" dirty="0" smtClean="0"/>
              <a:t> These are Writ Petitions filed before the </a:t>
            </a:r>
            <a:r>
              <a:rPr lang="en-US" sz="4600" dirty="0" err="1" smtClean="0"/>
              <a:t>Hon’ble</a:t>
            </a:r>
            <a:r>
              <a:rPr lang="en-US" sz="4600" dirty="0" smtClean="0"/>
              <a:t> Division Bench of High Court by the Petitioners who are aggrieved with the judgment of LRTT as passed in OA/TA, etc.; there is no time limit for filing these Writs.</a:t>
            </a:r>
          </a:p>
          <a:p>
            <a:endParaRPr lang="en-IN"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IN" dirty="0"/>
          </a:p>
        </p:txBody>
      </p:sp>
      <p:sp>
        <p:nvSpPr>
          <p:cNvPr id="3" name="Content Placeholder 2"/>
          <p:cNvSpPr>
            <a:spLocks noGrp="1"/>
          </p:cNvSpPr>
          <p:nvPr>
            <p:ph idx="1"/>
          </p:nvPr>
        </p:nvSpPr>
        <p:spPr>
          <a:xfrm>
            <a:off x="0" y="381000"/>
            <a:ext cx="9144000" cy="6477000"/>
          </a:xfrm>
        </p:spPr>
        <p:txBody>
          <a:bodyPr>
            <a:normAutofit fontScale="85000" lnSpcReduction="10000"/>
          </a:bodyPr>
          <a:lstStyle/>
          <a:p>
            <a:pPr lvl="0"/>
            <a:r>
              <a:rPr lang="en-US" sz="5400" b="1" dirty="0" smtClean="0"/>
              <a:t>COLRT:</a:t>
            </a:r>
            <a:r>
              <a:rPr lang="en-US" sz="5400" dirty="0" smtClean="0"/>
              <a:t> </a:t>
            </a:r>
            <a:r>
              <a:rPr lang="en-IN" sz="5400" dirty="0" smtClean="0"/>
              <a:t>The supervisory jurisdiction conferred on the High Courts under Article 227 of the Constitution is limited to seeing that an inferior Court or Tribunal functions within the limits of its authority, and not to correct an error apparent on the face of the record, or anything that is much less than an error of law.</a:t>
            </a:r>
          </a:p>
          <a:p>
            <a:endParaRPr lang="en-IN" sz="5000" dirty="0" smtClean="0"/>
          </a:p>
          <a:p>
            <a:pPr>
              <a:buNone/>
            </a:pPr>
            <a:endParaRPr lang="en-IN" sz="5000" dirty="0" smtClean="0"/>
          </a:p>
          <a:p>
            <a:endParaRPr lang="en-IN"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04800"/>
          </a:xfrm>
        </p:spPr>
        <p:txBody>
          <a:bodyPr>
            <a:normAutofit fontScale="90000"/>
          </a:bodyPr>
          <a:lstStyle/>
          <a:p>
            <a:endParaRPr lang="en-IN" dirty="0"/>
          </a:p>
        </p:txBody>
      </p:sp>
      <p:sp>
        <p:nvSpPr>
          <p:cNvPr id="3" name="Content Placeholder 2"/>
          <p:cNvSpPr>
            <a:spLocks noGrp="1"/>
          </p:cNvSpPr>
          <p:nvPr>
            <p:ph idx="1"/>
          </p:nvPr>
        </p:nvSpPr>
        <p:spPr>
          <a:xfrm>
            <a:off x="0" y="457200"/>
            <a:ext cx="9144000" cy="5364163"/>
          </a:xfrm>
        </p:spPr>
        <p:txBody>
          <a:bodyPr>
            <a:noAutofit/>
          </a:bodyPr>
          <a:lstStyle/>
          <a:p>
            <a:r>
              <a:rPr lang="en-IN" sz="4200" dirty="0" smtClean="0"/>
              <a:t>These are Writ Petitions </a:t>
            </a:r>
            <a:r>
              <a:rPr lang="en-US" sz="4200" dirty="0" smtClean="0"/>
              <a:t>filed before the </a:t>
            </a:r>
            <a:r>
              <a:rPr lang="en-US" sz="4200" dirty="0" err="1" smtClean="0"/>
              <a:t>Hon’ble</a:t>
            </a:r>
            <a:r>
              <a:rPr lang="en-US" sz="4200" dirty="0" smtClean="0"/>
              <a:t> Division Bench of High Court </a:t>
            </a:r>
            <a:r>
              <a:rPr lang="en-IN" sz="4200" dirty="0" smtClean="0"/>
              <a:t>under Article 227 of the Constitution </a:t>
            </a:r>
            <a:r>
              <a:rPr lang="en-US" sz="4200" dirty="0" smtClean="0"/>
              <a:t>by the Petitioners who are aggrieved with the judgment of the </a:t>
            </a:r>
            <a:r>
              <a:rPr lang="en-US" sz="4200" dirty="0" err="1" smtClean="0"/>
              <a:t>Hon’ble</a:t>
            </a:r>
            <a:r>
              <a:rPr lang="en-US" sz="4200" dirty="0" smtClean="0"/>
              <a:t> WBLRTT passed in OA/TA, etc. as while passing the judgment the </a:t>
            </a:r>
            <a:r>
              <a:rPr lang="en-US" sz="4200" dirty="0" err="1" smtClean="0"/>
              <a:t>Hon’ble</a:t>
            </a:r>
            <a:r>
              <a:rPr lang="en-US" sz="4200" dirty="0" smtClean="0"/>
              <a:t> Tribunal has surpassed its jurisdiction; there is no time limit for filing these Writs.</a:t>
            </a:r>
            <a:endParaRPr lang="en-IN" sz="4200" dirty="0" smtClean="0"/>
          </a:p>
          <a:p>
            <a:endParaRPr lang="en-IN" sz="4200"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1"/>
            <a:ext cx="8229600" cy="274638"/>
          </a:xfrm>
        </p:spPr>
        <p:txBody>
          <a:bodyPr>
            <a:normAutofit fontScale="90000"/>
          </a:bodyPr>
          <a:lstStyle/>
          <a:p>
            <a:endParaRPr lang="en-IN" dirty="0"/>
          </a:p>
        </p:txBody>
      </p:sp>
      <p:sp>
        <p:nvSpPr>
          <p:cNvPr id="3" name="Content Placeholder 2"/>
          <p:cNvSpPr>
            <a:spLocks noGrp="1"/>
          </p:cNvSpPr>
          <p:nvPr>
            <p:ph idx="1"/>
          </p:nvPr>
        </p:nvSpPr>
        <p:spPr>
          <a:xfrm>
            <a:off x="0" y="381000"/>
            <a:ext cx="9144000" cy="6477000"/>
          </a:xfrm>
        </p:spPr>
        <p:txBody>
          <a:bodyPr>
            <a:normAutofit fontScale="92500"/>
          </a:bodyPr>
          <a:lstStyle/>
          <a:p>
            <a:pPr lvl="0" algn="just">
              <a:buNone/>
            </a:pPr>
            <a:r>
              <a:rPr lang="en-IN" sz="4400" dirty="0" smtClean="0"/>
              <a:t>	However, the power of supervisory jurisdiction does not vest the High Court with any unlimited prerogative to correct all species of hardship or wrong decisions made within the limits of the jurisdiction of the Court or Tribunal and therefore, it must be restricted to grave derelictions of duty and flagrant abuse of fundamental principle of law or justice.</a:t>
            </a:r>
            <a:endParaRPr lang="en-US" sz="4400" dirty="0" smtClean="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04800"/>
          </a:xfrm>
        </p:spPr>
        <p:txBody>
          <a:bodyPr>
            <a:normAutofit fontScale="90000"/>
          </a:bodyPr>
          <a:lstStyle/>
          <a:p>
            <a:endParaRPr lang="en-IN" dirty="0"/>
          </a:p>
        </p:txBody>
      </p:sp>
      <p:sp>
        <p:nvSpPr>
          <p:cNvPr id="3" name="Content Placeholder 2"/>
          <p:cNvSpPr>
            <a:spLocks noGrp="1"/>
          </p:cNvSpPr>
          <p:nvPr>
            <p:ph idx="1"/>
          </p:nvPr>
        </p:nvSpPr>
        <p:spPr>
          <a:xfrm>
            <a:off x="0" y="533400"/>
            <a:ext cx="9144000" cy="6096000"/>
          </a:xfrm>
        </p:spPr>
        <p:txBody>
          <a:bodyPr>
            <a:normAutofit lnSpcReduction="10000"/>
          </a:bodyPr>
          <a:lstStyle/>
          <a:p>
            <a:pPr lvl="0" algn="just"/>
            <a:r>
              <a:rPr lang="en-US" sz="4400" b="1" dirty="0" smtClean="0"/>
              <a:t>WPST:</a:t>
            </a:r>
            <a:r>
              <a:rPr lang="en-US" sz="4400" dirty="0" smtClean="0"/>
              <a:t> These are Writ Petitions filed before the </a:t>
            </a:r>
            <a:r>
              <a:rPr lang="en-US" sz="4400" dirty="0" err="1" smtClean="0"/>
              <a:t>Hon’ble</a:t>
            </a:r>
            <a:r>
              <a:rPr lang="en-US" sz="4400" dirty="0" smtClean="0"/>
              <a:t> Division Bench of High Court by the Petitioners who are aggrieved with the judgment of WBAT as passed in OA, MA, etc.; here also there is no time limit.</a:t>
            </a:r>
          </a:p>
          <a:p>
            <a:pPr lvl="0" algn="just"/>
            <a:r>
              <a:rPr lang="en-US" sz="4400" b="1" dirty="0" smtClean="0"/>
              <a:t>SA:</a:t>
            </a:r>
            <a:r>
              <a:rPr lang="en-US" sz="4400" dirty="0" smtClean="0"/>
              <a:t> Second Appeal; these arise out of judgment of Ld. Addl. District Judge in Title Appeals.</a:t>
            </a:r>
          </a:p>
          <a:p>
            <a:endParaRPr lang="en-IN"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8229600" cy="274638"/>
          </a:xfrm>
        </p:spPr>
        <p:txBody>
          <a:bodyPr>
            <a:normAutofit fontScale="90000"/>
          </a:bodyPr>
          <a:lstStyle/>
          <a:p>
            <a:endParaRPr lang="en-US" dirty="0"/>
          </a:p>
        </p:txBody>
      </p:sp>
      <p:sp>
        <p:nvSpPr>
          <p:cNvPr id="3" name="Content Placeholder 2"/>
          <p:cNvSpPr>
            <a:spLocks noGrp="1"/>
          </p:cNvSpPr>
          <p:nvPr>
            <p:ph idx="1"/>
          </p:nvPr>
        </p:nvSpPr>
        <p:spPr>
          <a:xfrm>
            <a:off x="0" y="457200"/>
            <a:ext cx="9144000" cy="6400800"/>
          </a:xfrm>
        </p:spPr>
        <p:txBody>
          <a:bodyPr>
            <a:normAutofit/>
          </a:bodyPr>
          <a:lstStyle/>
          <a:p>
            <a:pPr lvl="0"/>
            <a:r>
              <a:rPr lang="en-US" sz="4400" b="1" dirty="0" smtClean="0"/>
              <a:t>CAN:</a:t>
            </a:r>
            <a:r>
              <a:rPr lang="en-US" sz="4400" dirty="0" smtClean="0"/>
              <a:t> These are normally Civil Applications filed in connection with any already filed W.P/ FMAT, etc</a:t>
            </a:r>
          </a:p>
          <a:p>
            <a:pPr lvl="0"/>
            <a:r>
              <a:rPr lang="en-US" sz="4400" b="1" dirty="0" smtClean="0"/>
              <a:t>CPAN- </a:t>
            </a:r>
            <a:r>
              <a:rPr lang="en-US" sz="4400" dirty="0" smtClean="0"/>
              <a:t>(</a:t>
            </a:r>
            <a:r>
              <a:rPr lang="en-US" sz="4400" dirty="0" err="1" smtClean="0"/>
              <a:t>i</a:t>
            </a:r>
            <a:r>
              <a:rPr lang="en-US" sz="4400" dirty="0" smtClean="0"/>
              <a:t>) Contempt Application 		(Appellate Side)</a:t>
            </a:r>
          </a:p>
          <a:p>
            <a:pPr lvl="0">
              <a:buNone/>
            </a:pPr>
            <a:r>
              <a:rPr lang="en-US" sz="4400" dirty="0" smtClean="0"/>
              <a:t>			(ii) CC-Contempt of Court 		Cases (Original side)</a:t>
            </a:r>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81000"/>
          </a:xfrm>
        </p:spPr>
        <p:txBody>
          <a:bodyPr>
            <a:normAutofit fontScale="90000"/>
          </a:bodyPr>
          <a:lstStyle/>
          <a:p>
            <a:endParaRPr lang="en-IN" dirty="0"/>
          </a:p>
        </p:txBody>
      </p:sp>
      <p:sp>
        <p:nvSpPr>
          <p:cNvPr id="3" name="Content Placeholder 2"/>
          <p:cNvSpPr>
            <a:spLocks noGrp="1"/>
          </p:cNvSpPr>
          <p:nvPr>
            <p:ph idx="1"/>
          </p:nvPr>
        </p:nvSpPr>
        <p:spPr>
          <a:xfrm>
            <a:off x="0" y="609600"/>
            <a:ext cx="9144000" cy="6248400"/>
          </a:xfrm>
        </p:spPr>
        <p:txBody>
          <a:bodyPr>
            <a:normAutofit lnSpcReduction="10000"/>
          </a:bodyPr>
          <a:lstStyle/>
          <a:p>
            <a:pPr lvl="0"/>
            <a:r>
              <a:rPr lang="en-US" sz="4800" b="1" dirty="0" smtClean="0"/>
              <a:t>RVW</a:t>
            </a:r>
            <a:r>
              <a:rPr lang="en-US" sz="4800" dirty="0" smtClean="0"/>
              <a:t>-Review Petitions, these are filed seeking review/recalling of any order as passed by </a:t>
            </a:r>
            <a:r>
              <a:rPr lang="en-US" sz="4800" dirty="0" err="1" smtClean="0"/>
              <a:t>Hon’ble</a:t>
            </a:r>
            <a:r>
              <a:rPr lang="en-US" sz="4800" dirty="0" smtClean="0"/>
              <a:t> High Court.</a:t>
            </a:r>
            <a:endParaRPr lang="en-IN" sz="4800" dirty="0" smtClean="0"/>
          </a:p>
          <a:p>
            <a:pPr lvl="0"/>
            <a:r>
              <a:rPr lang="en-US" sz="4800" b="1" dirty="0" smtClean="0"/>
              <a:t>CRR</a:t>
            </a:r>
            <a:r>
              <a:rPr lang="en-US" sz="4800" dirty="0" smtClean="0"/>
              <a:t>- Criminal Revision</a:t>
            </a:r>
            <a:endParaRPr lang="en-IN" sz="4800" dirty="0" smtClean="0"/>
          </a:p>
          <a:p>
            <a:pPr lvl="0"/>
            <a:r>
              <a:rPr lang="en-US" sz="4800" b="1" dirty="0" smtClean="0"/>
              <a:t>CR</a:t>
            </a:r>
            <a:r>
              <a:rPr lang="en-US" sz="4800" dirty="0" smtClean="0"/>
              <a:t>- Civil Revision</a:t>
            </a:r>
            <a:endParaRPr lang="en-IN" sz="4800" dirty="0" smtClean="0"/>
          </a:p>
          <a:p>
            <a:pPr lvl="0"/>
            <a:r>
              <a:rPr lang="en-US" sz="4800" b="1" dirty="0" smtClean="0"/>
              <a:t>WP.CRC</a:t>
            </a:r>
            <a:r>
              <a:rPr lang="en-US" sz="4800" dirty="0" smtClean="0"/>
              <a:t>-Civil Rule (Contempt)</a:t>
            </a:r>
          </a:p>
          <a:p>
            <a:pPr lvl="0"/>
            <a:r>
              <a:rPr lang="en-US" sz="4800" b="1" dirty="0" smtClean="0"/>
              <a:t>CRAN</a:t>
            </a:r>
            <a:r>
              <a:rPr lang="en-US" sz="4800" dirty="0" smtClean="0"/>
              <a:t>-Criminal Application</a:t>
            </a:r>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IN" dirty="0"/>
          </a:p>
        </p:txBody>
      </p:sp>
      <p:sp>
        <p:nvSpPr>
          <p:cNvPr id="3" name="Content Placeholder 2"/>
          <p:cNvSpPr>
            <a:spLocks noGrp="1"/>
          </p:cNvSpPr>
          <p:nvPr>
            <p:ph idx="1"/>
          </p:nvPr>
        </p:nvSpPr>
        <p:spPr>
          <a:xfrm>
            <a:off x="0" y="457200"/>
            <a:ext cx="9144000" cy="6400800"/>
          </a:xfrm>
        </p:spPr>
        <p:txBody>
          <a:bodyPr>
            <a:normAutofit fontScale="92500" lnSpcReduction="20000"/>
          </a:bodyPr>
          <a:lstStyle/>
          <a:p>
            <a:pPr lvl="0"/>
            <a:r>
              <a:rPr lang="en-US" sz="5200" b="1" dirty="0" smtClean="0"/>
              <a:t>APO</a:t>
            </a:r>
            <a:r>
              <a:rPr lang="en-US" sz="5200" dirty="0" smtClean="0"/>
              <a:t>-Appeal from Order (Original side)</a:t>
            </a:r>
          </a:p>
          <a:p>
            <a:pPr lvl="0"/>
            <a:r>
              <a:rPr lang="en-US" sz="5200" b="1" dirty="0" smtClean="0"/>
              <a:t>CP</a:t>
            </a:r>
            <a:r>
              <a:rPr lang="en-US" sz="5200" dirty="0" smtClean="0"/>
              <a:t>-Company Petition (Original Side)</a:t>
            </a:r>
          </a:p>
          <a:p>
            <a:pPr lvl="0"/>
            <a:r>
              <a:rPr lang="en-US" sz="5200" b="1" dirty="0" smtClean="0"/>
              <a:t>CA- </a:t>
            </a:r>
            <a:r>
              <a:rPr lang="en-US" sz="5200" dirty="0" smtClean="0"/>
              <a:t>(Company Applications (Original Side)</a:t>
            </a:r>
          </a:p>
          <a:p>
            <a:pPr lvl="0"/>
            <a:r>
              <a:rPr lang="en-US" sz="5200" b="1" dirty="0" smtClean="0"/>
              <a:t>CO-</a:t>
            </a:r>
            <a:r>
              <a:rPr lang="en-US" sz="5200" dirty="0" smtClean="0"/>
              <a:t>Civil </a:t>
            </a:r>
            <a:r>
              <a:rPr lang="en-US" sz="5200" dirty="0" err="1" smtClean="0"/>
              <a:t>Misc.Case</a:t>
            </a:r>
            <a:r>
              <a:rPr lang="en-US" sz="5200" dirty="0" smtClean="0"/>
              <a:t> (Civil Order) (Appellate Side) (Special mentionable- CO.LRT)</a:t>
            </a:r>
          </a:p>
          <a:p>
            <a:pPr>
              <a:buNone/>
            </a:pPr>
            <a:endParaRPr lang="en-IN"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6248400"/>
          </a:xfrm>
        </p:spPr>
        <p:txBody>
          <a:bodyPr>
            <a:normAutofit lnSpcReduction="10000"/>
          </a:bodyPr>
          <a:lstStyle/>
          <a:p>
            <a:pPr algn="just"/>
            <a:r>
              <a:rPr lang="en-US" sz="5400" dirty="0" smtClean="0"/>
              <a:t>1. </a:t>
            </a:r>
            <a:r>
              <a:rPr lang="en-US" sz="5000" b="1" dirty="0" smtClean="0"/>
              <a:t>Original jurisdiction: </a:t>
            </a:r>
            <a:r>
              <a:rPr lang="en-US" sz="5000" dirty="0" smtClean="0"/>
              <a:t>The court had original jurisdiction in the following matters: </a:t>
            </a:r>
          </a:p>
          <a:p>
            <a:pPr algn="just"/>
            <a:r>
              <a:rPr lang="en-US" sz="5000" b="1" dirty="0" smtClean="0"/>
              <a:t>(a) </a:t>
            </a:r>
            <a:r>
              <a:rPr lang="en-US" sz="5000" dirty="0" smtClean="0"/>
              <a:t>Civil Jurisdiction and </a:t>
            </a:r>
          </a:p>
          <a:p>
            <a:pPr algn="just"/>
            <a:r>
              <a:rPr lang="en-US" sz="5000" b="1" dirty="0" smtClean="0"/>
              <a:t>(b) </a:t>
            </a:r>
            <a:r>
              <a:rPr lang="en-US" sz="5000" dirty="0" smtClean="0"/>
              <a:t>Criminal Jurisdiction </a:t>
            </a:r>
          </a:p>
          <a:p>
            <a:pPr algn="just"/>
            <a:r>
              <a:rPr lang="en-US" sz="5000" dirty="0" smtClean="0"/>
              <a:t>(a) </a:t>
            </a:r>
            <a:r>
              <a:rPr lang="en-US" sz="5000" b="1" dirty="0" smtClean="0"/>
              <a:t>Civil Jurisdiction: </a:t>
            </a:r>
            <a:r>
              <a:rPr lang="en-US" sz="5000" dirty="0" smtClean="0"/>
              <a:t>The Original Civil Jurisdiction of the court was of two types:- </a:t>
            </a:r>
          </a:p>
          <a:p>
            <a:endParaRPr lang="en-US"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IN" dirty="0"/>
          </a:p>
        </p:txBody>
      </p:sp>
      <p:sp>
        <p:nvSpPr>
          <p:cNvPr id="3" name="Content Placeholder 2"/>
          <p:cNvSpPr>
            <a:spLocks noGrp="1"/>
          </p:cNvSpPr>
          <p:nvPr>
            <p:ph idx="1"/>
          </p:nvPr>
        </p:nvSpPr>
        <p:spPr>
          <a:xfrm>
            <a:off x="457200" y="762000"/>
            <a:ext cx="8229600" cy="5867400"/>
          </a:xfrm>
        </p:spPr>
        <p:txBody>
          <a:bodyPr/>
          <a:lstStyle/>
          <a:p>
            <a:pPr lvl="0"/>
            <a:r>
              <a:rPr lang="en-US" sz="4800" b="1" dirty="0" smtClean="0"/>
              <a:t>FMAT:</a:t>
            </a:r>
            <a:r>
              <a:rPr lang="en-US" sz="4800" dirty="0" smtClean="0"/>
              <a:t> Admission of Civil Appeal from Order</a:t>
            </a:r>
          </a:p>
          <a:p>
            <a:pPr lvl="0"/>
            <a:r>
              <a:rPr lang="en-US" sz="4800" b="1" dirty="0" smtClean="0"/>
              <a:t>MAT:</a:t>
            </a:r>
            <a:r>
              <a:rPr lang="en-US" sz="4800" dirty="0" smtClean="0"/>
              <a:t> Tender of Mandamus Appeal</a:t>
            </a:r>
          </a:p>
          <a:p>
            <a:pPr>
              <a:buNone/>
            </a:pPr>
            <a:endParaRPr lang="en-IN"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0" y="381000"/>
            <a:ext cx="9144000" cy="6477000"/>
          </a:xfrm>
        </p:spPr>
        <p:txBody>
          <a:bodyPr>
            <a:normAutofit/>
          </a:bodyPr>
          <a:lstStyle/>
          <a:p>
            <a:pPr algn="just"/>
            <a:r>
              <a:rPr lang="en-US" sz="4200" dirty="0" smtClean="0"/>
              <a:t>As per WBLR Manual’91, the Law-Cell of DLLRO is a body constituted and such law-cell is entrusted with duties of engagement of State Advocate, filing of appeals, etc; but ROs at Block as also BLLROs are required to maintain close  liaison with the district law-cell who in turn need to keep close liaison with the law-cell at Directorate.</a:t>
            </a:r>
          </a:p>
          <a:p>
            <a:endParaRPr lang="en-US"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057400"/>
          </a:xfrm>
        </p:spPr>
        <p:txBody>
          <a:bodyPr>
            <a:normAutofit fontScale="90000"/>
          </a:bodyPr>
          <a:lstStyle/>
          <a:p>
            <a:r>
              <a:rPr lang="en-US" sz="3200" b="1" dirty="0" smtClean="0"/>
              <a:t/>
            </a:r>
            <a:br>
              <a:rPr lang="en-US" sz="3200" b="1" dirty="0" smtClean="0"/>
            </a:br>
            <a:r>
              <a:rPr lang="en-US" sz="3200" b="1" dirty="0" smtClean="0"/>
              <a:t/>
            </a:r>
            <a:br>
              <a:rPr lang="en-US" sz="3200" b="1" dirty="0" smtClean="0"/>
            </a:br>
            <a:r>
              <a:rPr lang="en-US" sz="5300" b="1" dirty="0" smtClean="0"/>
              <a:t>Introduction to some terms as are acquainted with functioning at Law-Cell:</a:t>
            </a:r>
            <a:r>
              <a:rPr lang="en-US" sz="4900" dirty="0" smtClean="0"/>
              <a:t/>
            </a:r>
            <a:br>
              <a:rPr lang="en-US" sz="4900" dirty="0" smtClean="0"/>
            </a:br>
            <a:endParaRPr lang="en-US" sz="4900" dirty="0"/>
          </a:p>
        </p:txBody>
      </p:sp>
      <p:sp>
        <p:nvSpPr>
          <p:cNvPr id="3" name="Content Placeholder 2"/>
          <p:cNvSpPr>
            <a:spLocks noGrp="1"/>
          </p:cNvSpPr>
          <p:nvPr>
            <p:ph idx="1"/>
          </p:nvPr>
        </p:nvSpPr>
        <p:spPr>
          <a:xfrm>
            <a:off x="0" y="2133600"/>
            <a:ext cx="9144000" cy="4724400"/>
          </a:xfrm>
        </p:spPr>
        <p:txBody>
          <a:bodyPr>
            <a:normAutofit/>
          </a:bodyPr>
          <a:lstStyle/>
          <a:p>
            <a:pPr algn="just"/>
            <a:r>
              <a:rPr lang="en-US" sz="4400" b="1" dirty="0" smtClean="0"/>
              <a:t>Brief-history: </a:t>
            </a:r>
            <a:r>
              <a:rPr lang="en-US" sz="4400" dirty="0" smtClean="0"/>
              <a:t>Since meeting the Ld. State Advocate appearing for State Respondents in a particular case, we need  to prepare a brief history of the matter as represented via Application/ Petition.</a:t>
            </a:r>
          </a:p>
          <a:p>
            <a:endParaRPr lang="en-US"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IN" dirty="0"/>
          </a:p>
        </p:txBody>
      </p:sp>
      <p:sp>
        <p:nvSpPr>
          <p:cNvPr id="3" name="Content Placeholder 2"/>
          <p:cNvSpPr>
            <a:spLocks noGrp="1"/>
          </p:cNvSpPr>
          <p:nvPr>
            <p:ph idx="1"/>
          </p:nvPr>
        </p:nvSpPr>
        <p:spPr>
          <a:xfrm>
            <a:off x="0" y="533400"/>
            <a:ext cx="9144000" cy="6324600"/>
          </a:xfrm>
        </p:spPr>
        <p:txBody>
          <a:bodyPr>
            <a:normAutofit/>
          </a:bodyPr>
          <a:lstStyle/>
          <a:p>
            <a:pPr algn="just"/>
            <a:r>
              <a:rPr lang="en-US" sz="4400" b="1" dirty="0" smtClean="0"/>
              <a:t>Statement Of facts: </a:t>
            </a:r>
            <a:r>
              <a:rPr lang="en-US" sz="4400" dirty="0" smtClean="0"/>
              <a:t>Based on the depiction of events as enumerated </a:t>
            </a:r>
            <a:r>
              <a:rPr lang="en-US" sz="4400" dirty="0" err="1" smtClean="0"/>
              <a:t>para</a:t>
            </a:r>
            <a:r>
              <a:rPr lang="en-US" sz="4400" dirty="0" smtClean="0"/>
              <a:t>-wise in the Petition/ Application/ Memo of Appeal, etc, we need to prepare and present to the Ld. State Advocate a statement of facts </a:t>
            </a:r>
            <a:r>
              <a:rPr lang="en-US" sz="4400" dirty="0" err="1" smtClean="0"/>
              <a:t>para</a:t>
            </a:r>
            <a:r>
              <a:rPr lang="en-US" sz="4400" dirty="0" smtClean="0"/>
              <a:t>-wise itself based on office records and provisions of law.</a:t>
            </a:r>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04800"/>
          </a:xfrm>
        </p:spPr>
        <p:txBody>
          <a:bodyPr>
            <a:normAutofit fontScale="90000"/>
          </a:bodyPr>
          <a:lstStyle/>
          <a:p>
            <a:endParaRPr lang="en-IN" dirty="0"/>
          </a:p>
        </p:txBody>
      </p:sp>
      <p:sp>
        <p:nvSpPr>
          <p:cNvPr id="3" name="Content Placeholder 2"/>
          <p:cNvSpPr>
            <a:spLocks noGrp="1"/>
          </p:cNvSpPr>
          <p:nvPr>
            <p:ph idx="1"/>
          </p:nvPr>
        </p:nvSpPr>
        <p:spPr>
          <a:xfrm>
            <a:off x="0" y="457200"/>
            <a:ext cx="9144000" cy="6400800"/>
          </a:xfrm>
        </p:spPr>
        <p:txBody>
          <a:bodyPr>
            <a:normAutofit/>
          </a:bodyPr>
          <a:lstStyle/>
          <a:p>
            <a:r>
              <a:rPr lang="en-US" sz="5000" b="1" dirty="0" smtClean="0"/>
              <a:t>List of Dates: </a:t>
            </a:r>
            <a:r>
              <a:rPr lang="en-US" sz="5000" dirty="0" smtClean="0"/>
              <a:t>An attempt to chronologically set out the various events as are incidental to the filing of the Petition and its adjudication.</a:t>
            </a:r>
          </a:p>
          <a:p>
            <a:pPr>
              <a:buNone/>
            </a:pPr>
            <a:endParaRPr lang="en-IN"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04800"/>
          </a:xfrm>
        </p:spPr>
        <p:txBody>
          <a:bodyPr>
            <a:normAutofit fontScale="90000"/>
          </a:bodyPr>
          <a:lstStyle/>
          <a:p>
            <a:endParaRPr lang="en-IN" dirty="0"/>
          </a:p>
        </p:txBody>
      </p:sp>
      <p:sp>
        <p:nvSpPr>
          <p:cNvPr id="3" name="Content Placeholder 2"/>
          <p:cNvSpPr>
            <a:spLocks noGrp="1"/>
          </p:cNvSpPr>
          <p:nvPr>
            <p:ph idx="1"/>
          </p:nvPr>
        </p:nvSpPr>
        <p:spPr>
          <a:xfrm>
            <a:off x="0" y="533400"/>
            <a:ext cx="9144000" cy="6324600"/>
          </a:xfrm>
        </p:spPr>
        <p:txBody>
          <a:bodyPr>
            <a:normAutofit/>
          </a:bodyPr>
          <a:lstStyle/>
          <a:p>
            <a:r>
              <a:rPr lang="en-US" sz="4600" b="1" dirty="0" smtClean="0"/>
              <a:t>Grounds of Appeal:</a:t>
            </a:r>
            <a:r>
              <a:rPr lang="en-US" sz="4600" dirty="0" smtClean="0"/>
              <a:t> If we are aggrieved with the order of a particular Court and are considering preferring appeal at higher forum, we need to prepare grounds of appeal based on law points as are apparently overlooked/ misinterpreted by the trial Court.</a:t>
            </a:r>
          </a:p>
          <a:p>
            <a:endParaRPr lang="en-IN"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0" y="457200"/>
            <a:ext cx="9144000" cy="6400800"/>
          </a:xfrm>
        </p:spPr>
        <p:txBody>
          <a:bodyPr>
            <a:normAutofit/>
          </a:bodyPr>
          <a:lstStyle/>
          <a:p>
            <a:pPr algn="just"/>
            <a:r>
              <a:rPr lang="en-US" sz="4000" b="1" dirty="0" smtClean="0"/>
              <a:t>Affidavit-in-Opposition:</a:t>
            </a:r>
            <a:r>
              <a:rPr lang="en-US" sz="4000" dirty="0" smtClean="0"/>
              <a:t> If directed by </a:t>
            </a:r>
            <a:r>
              <a:rPr lang="en-US" sz="4000" dirty="0" err="1" smtClean="0"/>
              <a:t>Hon’ble</a:t>
            </a:r>
            <a:r>
              <a:rPr lang="en-US" sz="4000" dirty="0" smtClean="0"/>
              <a:t> High Court, we may need to file an affidavit opposing the contentions of the Petition and based on such Written Affidavit affirmed before the Commissioner of Oaths at High Court as also based on oral pleadings by the </a:t>
            </a:r>
            <a:r>
              <a:rPr lang="en-US" sz="4000" dirty="0" err="1" smtClean="0"/>
              <a:t>Ld.Advocate</a:t>
            </a:r>
            <a:r>
              <a:rPr lang="en-US" sz="4000" dirty="0" smtClean="0"/>
              <a:t> appearing, </a:t>
            </a:r>
            <a:r>
              <a:rPr lang="en-US" sz="4000" dirty="0" err="1" smtClean="0"/>
              <a:t>Hon’ble</a:t>
            </a:r>
            <a:r>
              <a:rPr lang="en-US" sz="4000" dirty="0" smtClean="0"/>
              <a:t> High Court moves to dispose the </a:t>
            </a:r>
            <a:r>
              <a:rPr lang="en-US" sz="4000" dirty="0" err="1" smtClean="0"/>
              <a:t>Petition,etc</a:t>
            </a:r>
            <a:r>
              <a:rPr lang="en-US" sz="4000" dirty="0" smtClean="0"/>
              <a:t>.</a:t>
            </a:r>
          </a:p>
          <a:p>
            <a:endParaRPr lang="en-US"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0" y="685800"/>
            <a:ext cx="9144000" cy="6172200"/>
          </a:xfrm>
        </p:spPr>
        <p:txBody>
          <a:bodyPr>
            <a:normAutofit/>
          </a:bodyPr>
          <a:lstStyle/>
          <a:p>
            <a:pPr algn="just"/>
            <a:r>
              <a:rPr lang="en-US" sz="5000" b="1" dirty="0" smtClean="0"/>
              <a:t>Affidavit-in-Reply</a:t>
            </a:r>
            <a:r>
              <a:rPr lang="en-US" sz="5000" dirty="0" smtClean="0"/>
              <a:t>: If we are the Petitioner, then </a:t>
            </a:r>
            <a:r>
              <a:rPr lang="en-US" sz="5000" dirty="0" err="1" smtClean="0"/>
              <a:t>Hon’ble</a:t>
            </a:r>
            <a:r>
              <a:rPr lang="en-US" sz="5000" dirty="0" smtClean="0"/>
              <a:t> Court may permit Opposition to be filed by the Respondents and we may get the chance to file Reply to such Opposition.</a:t>
            </a:r>
          </a:p>
          <a:p>
            <a:pPr>
              <a:buNone/>
            </a:pPr>
            <a:endParaRPr lang="en-US"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0" y="685800"/>
            <a:ext cx="9144000" cy="6172200"/>
          </a:xfrm>
        </p:spPr>
        <p:txBody>
          <a:bodyPr>
            <a:normAutofit/>
          </a:bodyPr>
          <a:lstStyle/>
          <a:p>
            <a:pPr algn="just"/>
            <a:r>
              <a:rPr lang="en-US" sz="4200" dirty="0" smtClean="0"/>
              <a:t>Special Caution is needed while filing these Affidavits for the disposal of the Case depends on  facts and statements as in Affidavit and High Court being a Court of Records vide Art.215 of Constitution of India its acts/ proceedings are enrolled for perpetual memory and testimony.</a:t>
            </a:r>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r>
              <a:rPr lang="en-US" dirty="0" smtClean="0"/>
              <a:t/>
            </a:r>
            <a:br>
              <a:rPr lang="en-US" dirty="0" smtClean="0"/>
            </a:br>
            <a:r>
              <a:rPr lang="en-US" dirty="0" smtClean="0"/>
              <a:t/>
            </a:r>
            <a:br>
              <a:rPr lang="en-US" dirty="0" smtClean="0"/>
            </a:br>
            <a:r>
              <a:rPr lang="en-US" sz="6000" b="1" dirty="0" smtClean="0"/>
              <a:t>Contempt of Court</a:t>
            </a:r>
            <a:br>
              <a:rPr lang="en-US" sz="6000" b="1" dirty="0" smtClean="0"/>
            </a:br>
            <a:endParaRPr lang="en-US" sz="6000" b="1" dirty="0"/>
          </a:p>
        </p:txBody>
      </p:sp>
      <p:sp>
        <p:nvSpPr>
          <p:cNvPr id="3" name="Content Placeholder 2"/>
          <p:cNvSpPr>
            <a:spLocks noGrp="1"/>
          </p:cNvSpPr>
          <p:nvPr>
            <p:ph idx="1"/>
          </p:nvPr>
        </p:nvSpPr>
        <p:spPr>
          <a:xfrm>
            <a:off x="0" y="1143000"/>
            <a:ext cx="9144000" cy="5715000"/>
          </a:xfrm>
        </p:spPr>
        <p:txBody>
          <a:bodyPr>
            <a:normAutofit/>
          </a:bodyPr>
          <a:lstStyle/>
          <a:p>
            <a:r>
              <a:rPr lang="en-US" sz="3900" dirty="0" smtClean="0"/>
              <a:t>Contempt of court is behavior that opposes or defies the authority, justice and dignity of the court. Contempt charges may be brought against parties to proceedings; lawyers or other court officers or personnel; jurors; witnesses; or people who insert themselves in a case, such as protesters outside a courtroom. </a:t>
            </a:r>
          </a:p>
          <a:p>
            <a:endParaRPr lang="en-US"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0" y="381000"/>
            <a:ext cx="8915400" cy="6477000"/>
          </a:xfrm>
        </p:spPr>
        <p:txBody>
          <a:bodyPr>
            <a:noAutofit/>
          </a:bodyPr>
          <a:lstStyle/>
          <a:p>
            <a:pPr algn="just"/>
            <a:r>
              <a:rPr lang="en-US" sz="4200" b="1" i="1" dirty="0" smtClean="0"/>
              <a:t>Ordinary Civil Jurisdiction: </a:t>
            </a:r>
            <a:r>
              <a:rPr lang="en-US" sz="4200" dirty="0" smtClean="0"/>
              <a:t>The Ordinary Civil Jurisdiction extended to the town of Calcutta and such local limit as from time to time could be prescribed by law of a competent legislature in British India. All suits of the value of Rs. 100 or more and which were not cognizable by the small court at Calcutta were cognizable under High Courts. </a:t>
            </a:r>
            <a:endParaRPr lang="en-US" sz="4200"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0" y="457200"/>
            <a:ext cx="9144000" cy="6400800"/>
          </a:xfrm>
        </p:spPr>
        <p:txBody>
          <a:bodyPr>
            <a:normAutofit lnSpcReduction="10000"/>
          </a:bodyPr>
          <a:lstStyle/>
          <a:p>
            <a:r>
              <a:rPr lang="en-US" sz="4400" dirty="0" smtClean="0"/>
              <a:t>Courts have great leeway in making contempt charges, and thus confusion sometimes exists about the distinctions between types of contempt. Generally, however, contempt proceedings are categorized as civil or criminal, and direct or indirect. Acquaintance with the Contempt of Courts Act, 1971 is required.</a:t>
            </a:r>
          </a:p>
          <a:p>
            <a:pPr algn="just"/>
            <a:endParaRPr lang="en-US"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Autofit/>
          </a:bodyPr>
          <a:lstStyle/>
          <a:p>
            <a:r>
              <a:rPr lang="en-US" sz="5000" b="1" dirty="0" smtClean="0"/>
              <a:t/>
            </a:r>
            <a:br>
              <a:rPr lang="en-US" sz="5000" b="1" dirty="0" smtClean="0"/>
            </a:br>
            <a:r>
              <a:rPr lang="en-US" sz="5000" b="1" dirty="0" smtClean="0"/>
              <a:t>Business of Court</a:t>
            </a:r>
            <a:r>
              <a:rPr lang="en-IN" sz="5000" dirty="0" smtClean="0"/>
              <a:t/>
            </a:r>
            <a:br>
              <a:rPr lang="en-IN" sz="5000" dirty="0" smtClean="0"/>
            </a:br>
            <a:endParaRPr lang="en-US" sz="5000" dirty="0"/>
          </a:p>
        </p:txBody>
      </p:sp>
      <p:sp>
        <p:nvSpPr>
          <p:cNvPr id="3" name="Content Placeholder 2"/>
          <p:cNvSpPr>
            <a:spLocks noGrp="1"/>
          </p:cNvSpPr>
          <p:nvPr>
            <p:ph idx="1"/>
          </p:nvPr>
        </p:nvSpPr>
        <p:spPr>
          <a:xfrm>
            <a:off x="0" y="914400"/>
            <a:ext cx="9067800" cy="5943600"/>
          </a:xfrm>
        </p:spPr>
        <p:txBody>
          <a:bodyPr/>
          <a:lstStyle/>
          <a:p>
            <a:pPr algn="just"/>
            <a:r>
              <a:rPr lang="en-US" sz="4000" dirty="0" smtClean="0"/>
              <a:t>Of all the Courts as function at High Court some are Single Bench being managed by a single </a:t>
            </a:r>
            <a:r>
              <a:rPr lang="en-US" sz="4000" dirty="0" err="1" smtClean="0"/>
              <a:t>Hon’ble</a:t>
            </a:r>
            <a:r>
              <a:rPr lang="en-US" sz="4000" dirty="0" smtClean="0"/>
              <a:t> Justice  but there are also Division Benches comprising of at least 2 judges.</a:t>
            </a:r>
          </a:p>
          <a:p>
            <a:pPr algn="just"/>
            <a:r>
              <a:rPr lang="en-US" sz="4000" dirty="0" smtClean="0"/>
              <a:t>The daily as well as monthly schedule of the Courts at High Court are published in the form of Daily List/ Monthly List.</a:t>
            </a:r>
          </a:p>
          <a:p>
            <a:pPr algn="just"/>
            <a:endParaRPr lang="en-US"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81000"/>
          </a:xfrm>
        </p:spPr>
        <p:txBody>
          <a:bodyPr>
            <a:normAutofit fontScale="90000"/>
          </a:bodyPr>
          <a:lstStyle/>
          <a:p>
            <a:endParaRPr lang="en-US" dirty="0"/>
          </a:p>
        </p:txBody>
      </p:sp>
      <p:sp>
        <p:nvSpPr>
          <p:cNvPr id="3" name="Content Placeholder 2"/>
          <p:cNvSpPr>
            <a:spLocks noGrp="1"/>
          </p:cNvSpPr>
          <p:nvPr>
            <p:ph idx="1"/>
          </p:nvPr>
        </p:nvSpPr>
        <p:spPr>
          <a:xfrm>
            <a:off x="0" y="609600"/>
            <a:ext cx="9144000" cy="6248400"/>
          </a:xfrm>
        </p:spPr>
        <p:txBody>
          <a:bodyPr>
            <a:noAutofit/>
          </a:bodyPr>
          <a:lstStyle/>
          <a:p>
            <a:pPr algn="just"/>
            <a:r>
              <a:rPr lang="en-US" sz="3400" dirty="0" smtClean="0"/>
              <a:t>In respect of all various types of appeals that are filed at various levels, officers should keep themselves acquainted with the provision of Sec.5 of Limitation Act,1963 and/or Sec.10 of WBLRTT Act,1997, etc., because the period(s) of limitation in respect of filing of various appeals/review, etc. are detailed in such sections. We may need to contest the prayers for </a:t>
            </a:r>
            <a:r>
              <a:rPr lang="en-US" sz="3400" dirty="0" err="1" smtClean="0"/>
              <a:t>condonation</a:t>
            </a:r>
            <a:r>
              <a:rPr lang="en-US" sz="3400" dirty="0" smtClean="0"/>
              <a:t> of delay to appeal, if appeal is preferred by individual petitioner or may also need to describe the reasons for delay, if delay is caused in preferring appeal on our part.</a:t>
            </a:r>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0" y="381000"/>
            <a:ext cx="9144000" cy="6477000"/>
          </a:xfrm>
        </p:spPr>
        <p:txBody>
          <a:bodyPr/>
          <a:lstStyle/>
          <a:p>
            <a:pPr algn="just"/>
            <a:r>
              <a:rPr lang="en-US" sz="4400" dirty="0" smtClean="0"/>
              <a:t>Besides, all these issues at various Courts, there may be occasions to go to </a:t>
            </a:r>
            <a:r>
              <a:rPr lang="en-US" sz="4400" dirty="0" err="1" smtClean="0"/>
              <a:t>Hon’ble</a:t>
            </a:r>
            <a:r>
              <a:rPr lang="en-US" sz="4400" dirty="0" smtClean="0"/>
              <a:t> Supreme Court also in connection with Appeals as arise from the order(s) of Division Bench of </a:t>
            </a:r>
            <a:r>
              <a:rPr lang="en-US" sz="4400" dirty="0" err="1" smtClean="0"/>
              <a:t>Hon’ble</a:t>
            </a:r>
            <a:r>
              <a:rPr lang="en-US" sz="4400" dirty="0" smtClean="0"/>
              <a:t> High Court and then procurement of Certified Copy of the order is a primary duty.</a:t>
            </a:r>
          </a:p>
          <a:p>
            <a:pPr algn="just"/>
            <a:endParaRPr lang="en-US"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2438400"/>
          </a:xfrm>
        </p:spPr>
        <p:txBody>
          <a:bodyPr>
            <a:normAutofit fontScale="90000"/>
          </a:bodyPr>
          <a:lstStyle/>
          <a:p>
            <a:r>
              <a:rPr lang="en-IN" b="1" dirty="0" smtClean="0"/>
              <a:t/>
            </a:r>
            <a:br>
              <a:rPr lang="en-IN" b="1" dirty="0" smtClean="0"/>
            </a:br>
            <a:r>
              <a:rPr lang="en-IN" sz="5600" b="1" dirty="0" smtClean="0"/>
              <a:t>For Obtaining Certified Copy of Judgments Pronounced By The </a:t>
            </a:r>
            <a:r>
              <a:rPr lang="en-IN" sz="5600" b="1" dirty="0" err="1" smtClean="0"/>
              <a:t>Hon’ble</a:t>
            </a:r>
            <a:r>
              <a:rPr lang="en-IN" sz="5600" b="1" dirty="0" smtClean="0"/>
              <a:t> High Court</a:t>
            </a:r>
            <a:r>
              <a:rPr lang="en-IN" dirty="0" smtClean="0"/>
              <a:t/>
            </a:r>
            <a:br>
              <a:rPr lang="en-IN" dirty="0" smtClean="0"/>
            </a:br>
            <a:endParaRPr lang="en-IN" dirty="0"/>
          </a:p>
        </p:txBody>
      </p:sp>
      <p:sp>
        <p:nvSpPr>
          <p:cNvPr id="3" name="Content Placeholder 2"/>
          <p:cNvSpPr>
            <a:spLocks noGrp="1"/>
          </p:cNvSpPr>
          <p:nvPr>
            <p:ph idx="1"/>
          </p:nvPr>
        </p:nvSpPr>
        <p:spPr>
          <a:xfrm>
            <a:off x="457200" y="2590800"/>
            <a:ext cx="8229600" cy="3535363"/>
          </a:xfrm>
        </p:spPr>
        <p:txBody>
          <a:bodyPr>
            <a:normAutofit/>
          </a:bodyPr>
          <a:lstStyle/>
          <a:p>
            <a:pPr lvl="0"/>
            <a:r>
              <a:rPr lang="en-IN" sz="4300" dirty="0" smtClean="0"/>
              <a:t>Application is to be made to the Ld. Legal </a:t>
            </a:r>
            <a:r>
              <a:rPr lang="en-IN" sz="4300" dirty="0" err="1" smtClean="0"/>
              <a:t>Remembrancer</a:t>
            </a:r>
            <a:r>
              <a:rPr lang="en-IN" sz="4300" dirty="0" smtClean="0"/>
              <a:t>, Government of West Bengal, 2 &amp; 3 </a:t>
            </a:r>
            <a:r>
              <a:rPr lang="en-IN" sz="4300" dirty="0" err="1" smtClean="0"/>
              <a:t>Kiran</a:t>
            </a:r>
            <a:r>
              <a:rPr lang="en-IN" sz="4300" dirty="0" smtClean="0"/>
              <a:t> Shankar Roy Road, 5</a:t>
            </a:r>
            <a:r>
              <a:rPr lang="en-IN" sz="4300" baseline="30000" dirty="0" smtClean="0"/>
              <a:t>th</a:t>
            </a:r>
            <a:r>
              <a:rPr lang="en-IN" sz="4300" dirty="0" smtClean="0"/>
              <a:t> Floor, Kolkata- 700001.</a:t>
            </a:r>
          </a:p>
          <a:p>
            <a:pPr>
              <a:buNone/>
            </a:pPr>
            <a:endParaRPr lang="en-IN" dirty="0" smtClean="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228600"/>
          </a:xfrm>
        </p:spPr>
        <p:txBody>
          <a:bodyPr>
            <a:normAutofit fontScale="90000"/>
          </a:bodyPr>
          <a:lstStyle/>
          <a:p>
            <a:r>
              <a:rPr lang="en-IN" b="1" dirty="0" smtClean="0"/>
              <a:t/>
            </a:r>
            <a:br>
              <a:rPr lang="en-IN" b="1" dirty="0" smtClean="0"/>
            </a:br>
            <a:endParaRPr lang="en-IN" dirty="0"/>
          </a:p>
        </p:txBody>
      </p:sp>
      <p:sp>
        <p:nvSpPr>
          <p:cNvPr id="3" name="Content Placeholder 2"/>
          <p:cNvSpPr>
            <a:spLocks noGrp="1"/>
          </p:cNvSpPr>
          <p:nvPr>
            <p:ph idx="1"/>
          </p:nvPr>
        </p:nvSpPr>
        <p:spPr>
          <a:xfrm>
            <a:off x="457200" y="381000"/>
            <a:ext cx="8229600" cy="5745163"/>
          </a:xfrm>
        </p:spPr>
        <p:txBody>
          <a:bodyPr>
            <a:normAutofit fontScale="92500" lnSpcReduction="10000"/>
          </a:bodyPr>
          <a:lstStyle/>
          <a:p>
            <a:pPr lvl="0"/>
            <a:r>
              <a:rPr lang="en-IN" sz="4600" dirty="0" smtClean="0"/>
              <a:t>To mention- </a:t>
            </a:r>
          </a:p>
          <a:p>
            <a:pPr lvl="0">
              <a:buNone/>
            </a:pPr>
            <a:r>
              <a:rPr lang="en-IN" sz="4600" dirty="0" smtClean="0"/>
              <a:t>	(</a:t>
            </a:r>
            <a:r>
              <a:rPr lang="en-IN" sz="4600" dirty="0" err="1" smtClean="0"/>
              <a:t>i</a:t>
            </a:r>
            <a:r>
              <a:rPr lang="en-IN" sz="4600" dirty="0" smtClean="0"/>
              <a:t>) Case Number</a:t>
            </a:r>
          </a:p>
          <a:p>
            <a:pPr lvl="0">
              <a:buNone/>
            </a:pPr>
            <a:r>
              <a:rPr lang="en-IN" sz="4600" dirty="0" smtClean="0"/>
              <a:t>	(ii) Cause Title</a:t>
            </a:r>
          </a:p>
          <a:p>
            <a:pPr lvl="0">
              <a:buNone/>
            </a:pPr>
            <a:r>
              <a:rPr lang="en-IN" sz="4600" dirty="0" smtClean="0"/>
              <a:t>	(iii) Bench </a:t>
            </a:r>
          </a:p>
          <a:p>
            <a:pPr lvl="0">
              <a:buNone/>
            </a:pPr>
            <a:r>
              <a:rPr lang="en-IN" sz="4600" dirty="0" smtClean="0"/>
              <a:t>	(iv)Order date</a:t>
            </a:r>
          </a:p>
          <a:p>
            <a:pPr>
              <a:buNone/>
            </a:pPr>
            <a:endParaRPr lang="en-IN" sz="4600" dirty="0" smtClean="0"/>
          </a:p>
          <a:p>
            <a:pPr lvl="0"/>
            <a:r>
              <a:rPr lang="en-IN" sz="4600" dirty="0" smtClean="0"/>
              <a:t>A copy of the application may be forwarded to the Directorate.</a:t>
            </a:r>
          </a:p>
          <a:p>
            <a:endParaRPr lang="en-IN"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endParaRPr lang="en-US" sz="4800" dirty="0" smtClean="0"/>
          </a:p>
          <a:p>
            <a:pPr algn="ctr">
              <a:buNone/>
            </a:pPr>
            <a:endParaRPr lang="en-US" sz="4800" dirty="0" smtClean="0"/>
          </a:p>
          <a:p>
            <a:pPr algn="ctr">
              <a:buNone/>
            </a:pPr>
            <a:r>
              <a:rPr lang="en-US" sz="9600" dirty="0" smtClean="0"/>
              <a:t>Thank You</a:t>
            </a:r>
            <a:endParaRPr lang="en-US" sz="9600"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IN" dirty="0"/>
          </a:p>
        </p:txBody>
      </p:sp>
      <p:sp>
        <p:nvSpPr>
          <p:cNvPr id="3" name="Content Placeholder 2"/>
          <p:cNvSpPr>
            <a:spLocks noGrp="1"/>
          </p:cNvSpPr>
          <p:nvPr>
            <p:ph idx="1"/>
          </p:nvPr>
        </p:nvSpPr>
        <p:spPr>
          <a:xfrm>
            <a:off x="0" y="685800"/>
            <a:ext cx="9144000" cy="5867400"/>
          </a:xfrm>
        </p:spPr>
        <p:txBody>
          <a:bodyPr>
            <a:noAutofit/>
          </a:bodyPr>
          <a:lstStyle/>
          <a:p>
            <a:pPr algn="just"/>
            <a:r>
              <a:rPr lang="en-US" sz="4200" dirty="0" smtClean="0"/>
              <a:t>Further, the ordinary civil jurisdiction could be invoked only if: </a:t>
            </a:r>
          </a:p>
          <a:p>
            <a:pPr algn="just"/>
            <a:r>
              <a:rPr lang="en-US" sz="4200" dirty="0" smtClean="0"/>
              <a:t>Ø The movable property was situated within the town of Calcutta; </a:t>
            </a:r>
          </a:p>
          <a:p>
            <a:pPr algn="just"/>
            <a:r>
              <a:rPr lang="en-US" sz="4200" dirty="0" smtClean="0"/>
              <a:t>Ø The cause of action wholly or partly arose in Calcutta; </a:t>
            </a:r>
          </a:p>
          <a:p>
            <a:pPr algn="just"/>
            <a:r>
              <a:rPr lang="en-US" sz="4200" dirty="0" smtClean="0"/>
              <a:t>Ø The defendant was carrying on business or working for gain in Calcutta. </a:t>
            </a:r>
          </a:p>
          <a:p>
            <a:endParaRPr lang="en-IN" sz="4200"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0" y="533400"/>
            <a:ext cx="8839200" cy="6324600"/>
          </a:xfrm>
        </p:spPr>
        <p:txBody>
          <a:bodyPr>
            <a:normAutofit fontScale="92500" lnSpcReduction="10000"/>
          </a:bodyPr>
          <a:lstStyle/>
          <a:p>
            <a:pPr algn="just"/>
            <a:r>
              <a:rPr lang="en-US" sz="4600" b="1" dirty="0" smtClean="0"/>
              <a:t>Extra Ordinary Civil Jurisdiction: </a:t>
            </a:r>
            <a:r>
              <a:rPr lang="en-US" sz="4600" dirty="0" smtClean="0"/>
              <a:t>Extra Ordinary Civil Jurisdiction provides that the High Court could call a case pending in any lower court subject to its superintendence and could decide that case itself. This jurisdiction could be exercised in a case where the parties agreed to such exercise or the High Court thought it proper to impart justice. </a:t>
            </a:r>
          </a:p>
          <a:p>
            <a:endParaRPr lang="en-US"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0" y="609600"/>
            <a:ext cx="9144000" cy="6248400"/>
          </a:xfrm>
        </p:spPr>
        <p:txBody>
          <a:bodyPr>
            <a:normAutofit fontScale="92500" lnSpcReduction="20000"/>
          </a:bodyPr>
          <a:lstStyle/>
          <a:p>
            <a:pPr algn="just"/>
            <a:r>
              <a:rPr lang="en-US" sz="4000" b="1" dirty="0" smtClean="0"/>
              <a:t>Criminal Jurisdiction: </a:t>
            </a:r>
            <a:r>
              <a:rPr lang="en-US" sz="4000" dirty="0" smtClean="0"/>
              <a:t>It is of two types also:- </a:t>
            </a:r>
          </a:p>
          <a:p>
            <a:pPr algn="just"/>
            <a:r>
              <a:rPr lang="en-US" sz="4000" b="1" dirty="0" smtClean="0"/>
              <a:t>Ordinary Original Criminal Jurisdiction: </a:t>
            </a:r>
            <a:r>
              <a:rPr lang="en-US" sz="4000" dirty="0" smtClean="0"/>
              <a:t>In exercise of its Ordinary Original Criminal Jurisdiction the High Court was empowered to try all persons brought before it in due course of law. This jurisdiction was made available over the native criminals and crimes committed with the local limits of the presidency towns and beyond this limit over the </a:t>
            </a:r>
            <a:r>
              <a:rPr lang="en-US" sz="4000" dirty="0" err="1" smtClean="0"/>
              <a:t>Britishers</a:t>
            </a:r>
            <a:r>
              <a:rPr lang="en-US" sz="4000" dirty="0" smtClean="0"/>
              <a:t> and Europeans as the Supreme Court used to enjoy the jurisdiction over them before the establishment of the High Court. </a:t>
            </a:r>
          </a:p>
          <a:p>
            <a:endParaRPr lang="en-US" sz="3800"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0" y="533400"/>
            <a:ext cx="9144000" cy="6324600"/>
          </a:xfrm>
        </p:spPr>
        <p:txBody>
          <a:bodyPr>
            <a:normAutofit fontScale="85000" lnSpcReduction="20000"/>
          </a:bodyPr>
          <a:lstStyle/>
          <a:p>
            <a:pPr algn="just"/>
            <a:r>
              <a:rPr lang="en-US" sz="4600" b="1" dirty="0" smtClean="0"/>
              <a:t>ii. Extra Ordinary Original Criminal Jurisdiction: </a:t>
            </a:r>
            <a:r>
              <a:rPr lang="en-US" sz="4600" dirty="0" smtClean="0"/>
              <a:t>The High Courts were to have extra Ordinary Original Criminal Jurisdiction which was not enjoyed by the High Court. Under this jurisdiction the High Court hear any criminal case against any person within the cognizance of any court which was subject to the superintendence of the High Court. If such case was referred to the high court by the advocate general or by any magistrate or any other officer specially empowered for that purpose. </a:t>
            </a:r>
          </a:p>
          <a:p>
            <a:endParaRPr lang="en-US"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0" y="609600"/>
            <a:ext cx="9144000" cy="6248400"/>
          </a:xfrm>
        </p:spPr>
        <p:txBody>
          <a:bodyPr>
            <a:normAutofit fontScale="55000" lnSpcReduction="20000"/>
          </a:bodyPr>
          <a:lstStyle/>
          <a:p>
            <a:pPr algn="just"/>
            <a:r>
              <a:rPr lang="en-US" sz="8400" b="1" dirty="0" smtClean="0"/>
              <a:t>Revenue Jurisdiction: </a:t>
            </a:r>
            <a:r>
              <a:rPr lang="en-US" sz="8400" dirty="0" smtClean="0"/>
              <a:t>The High Court was given jurisdiction to here revenue cases also which were precluded from the jurisdiction of the Supreme Court by the Act of Settlement, 1781. </a:t>
            </a:r>
          </a:p>
          <a:p>
            <a:pPr algn="just"/>
            <a:r>
              <a:rPr lang="en-US" sz="8400" dirty="0" smtClean="0"/>
              <a:t> </a:t>
            </a:r>
            <a:r>
              <a:rPr lang="en-US" sz="8400" b="1" dirty="0" smtClean="0"/>
              <a:t>Admiralty Jurisdiction: </a:t>
            </a:r>
            <a:r>
              <a:rPr lang="en-US" sz="8400" dirty="0" smtClean="0"/>
              <a:t>The admiralty and vice-admiralty jurisdiction was also given to the high court. </a:t>
            </a:r>
          </a:p>
          <a:p>
            <a:endParaRPr lang="en-US" sz="10000" dirty="0"/>
          </a:p>
        </p:txBody>
      </p:sp>
      <p:sp>
        <p:nvSpPr>
          <p:cNvPr id="4" name="Footer Placeholder 3"/>
          <p:cNvSpPr>
            <a:spLocks noGrp="1"/>
          </p:cNvSpPr>
          <p:nvPr>
            <p:ph type="ftr" sz="quarter" idx="11"/>
          </p:nvPr>
        </p:nvSpPr>
        <p:spPr/>
        <p:txBody>
          <a:bodyPr/>
          <a:lstStyle/>
          <a:p>
            <a:r>
              <a:rPr lang="en-US" smtClean="0"/>
              <a:t>Ashis Kumar Gupta</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2429</Words>
  <Application>Microsoft Office PowerPoint</Application>
  <PresentationFormat>On-screen Show (4:3)</PresentationFormat>
  <Paragraphs>148</Paragraphs>
  <Slides>46</Slides>
  <Notes>2</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Matters at Hon’ble High Court: </vt:lpstr>
      <vt:lpstr>Jurisdiction of the High Court’s:</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   Absolute Necessary Articles of Constitution of India relating to powers of Hon’ble High Court: </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  Introduction to some terms as are acquainted with functioning at Law-Cell: </vt:lpstr>
      <vt:lpstr>Slide 33</vt:lpstr>
      <vt:lpstr>Slide 34</vt:lpstr>
      <vt:lpstr>Slide 35</vt:lpstr>
      <vt:lpstr>Slide 36</vt:lpstr>
      <vt:lpstr>Slide 37</vt:lpstr>
      <vt:lpstr>Slide 38</vt:lpstr>
      <vt:lpstr>  Contempt of Court </vt:lpstr>
      <vt:lpstr>Slide 40</vt:lpstr>
      <vt:lpstr> Business of Court </vt:lpstr>
      <vt:lpstr>Slide 42</vt:lpstr>
      <vt:lpstr>Slide 43</vt:lpstr>
      <vt:lpstr> For Obtaining Certified Copy of Judgments Pronounced By The Hon’ble High Court </vt:lpstr>
      <vt:lpstr> </vt:lpstr>
      <vt:lpstr>Slide 46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Matters at Hon’ble High Court: </dc:title>
  <dc:creator>DWAYPAYAN</dc:creator>
  <cp:lastModifiedBy>tdcserver</cp:lastModifiedBy>
  <cp:revision>49</cp:revision>
  <dcterms:created xsi:type="dcterms:W3CDTF">2017-04-29T19:08:28Z</dcterms:created>
  <dcterms:modified xsi:type="dcterms:W3CDTF">2019-08-29T13:17:09Z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