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8" r:id="rId3"/>
    <p:sldId id="269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3" r:id="rId13"/>
    <p:sldId id="264" r:id="rId14"/>
    <p:sldId id="265" r:id="rId15"/>
    <p:sldId id="266" r:id="rId16"/>
    <p:sldId id="272" r:id="rId17"/>
    <p:sldId id="267" r:id="rId18"/>
    <p:sldId id="274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84B0-FDAD-4B7C-AC21-852A9BF7232C}" type="datetimeFigureOut">
              <a:rPr lang="en-US" smtClean="0"/>
              <a:t>8/30/2019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3E5FA-74EF-4194-B99E-F714491EA17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322418-35D4-475F-8CE2-98BB39547A4E}" type="datetime1">
              <a:rPr lang="en-US" smtClean="0"/>
              <a:t>8/30/2019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B7993-B179-45D9-B610-EBA2DA4A1535}" type="datetime1">
              <a:rPr lang="en-US" smtClean="0"/>
              <a:t>8/30/2019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0C048-2FA8-4BB8-9570-A90B921E8152}" type="datetime1">
              <a:rPr lang="en-US" smtClean="0"/>
              <a:t>8/30/2019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A816E-1180-4B6B-BDD4-DD5C35611A6B}" type="datetime1">
              <a:rPr lang="en-US" smtClean="0"/>
              <a:t>8/30/2019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8D1E4-858D-4016-B0C0-8F2694F642AA}" type="datetime1">
              <a:rPr lang="en-US" smtClean="0"/>
              <a:t>8/30/2019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69557-F397-4A06-B3E4-3D17F6FBCF5F}" type="datetime1">
              <a:rPr lang="en-US" smtClean="0"/>
              <a:t>8/30/2019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0F6C9-6DAC-4954-AD47-0537FA31536B}" type="datetime1">
              <a:rPr lang="en-US" smtClean="0"/>
              <a:t>8/30/2019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BF3533-C3A7-4D44-B7D5-D22AAC7618C1}" type="datetime1">
              <a:rPr lang="en-US" smtClean="0"/>
              <a:t>8/30/2019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F6714-502F-44F4-8D03-3D0C837488E3}" type="datetime1">
              <a:rPr lang="en-US" smtClean="0"/>
              <a:t>8/30/2019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167E99-E034-4989-B796-3B9DFF1468DE}" type="datetime1">
              <a:rPr lang="en-US" smtClean="0"/>
              <a:t>8/30/2019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FCE5A4-070B-48A0-952C-50726C672260}" type="datetime1">
              <a:rPr lang="en-US" smtClean="0"/>
              <a:t>8/30/2019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99F471-15E3-414A-B592-C4FCBBD27187}" type="datetime1">
              <a:rPr lang="en-US" smtClean="0"/>
              <a:t>8/30/2019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IN" smtClean="0"/>
              <a:t>Shiladitya Bhattacharya SRO II &amp; DR in WBAT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F05AD3B-8A4A-402D-9B62-D6697CE501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Union%20of%20India%20vs%20K%20K%20Dhawan.pptx" TargetMode="External"/><Relationship Id="rId2" Type="http://schemas.openxmlformats.org/officeDocument/2006/relationships/hyperlink" Target="Suman%20Roy%20Chowdhury%20Vs%20State.pp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Decision%20of%20Jagdev%20Singh&#8217;s%20Case.pptx" TargetMode="External"/><Relationship Id="rId2" Type="http://schemas.openxmlformats.org/officeDocument/2006/relationships/hyperlink" Target="Decision%20of%20Rafiq%20Masih&#8217;s%20Case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Discussion on matters related with the West Bengal Administrative Tribunal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2"/>
            <a:ext cx="7772400" cy="1428759"/>
          </a:xfrm>
        </p:spPr>
        <p:txBody>
          <a:bodyPr/>
          <a:lstStyle/>
          <a:p>
            <a:r>
              <a:rPr lang="en-IN" dirty="0" smtClean="0"/>
              <a:t>Presentation by</a:t>
            </a:r>
          </a:p>
          <a:p>
            <a:r>
              <a:rPr lang="en-IN" dirty="0" err="1" smtClean="0">
                <a:solidFill>
                  <a:srgbClr val="7030A0"/>
                </a:solidFill>
              </a:rPr>
              <a:t>Shiladitya</a:t>
            </a:r>
            <a:r>
              <a:rPr lang="en-IN" dirty="0" smtClean="0">
                <a:solidFill>
                  <a:srgbClr val="7030A0"/>
                </a:solidFill>
              </a:rPr>
              <a:t> Bhattacharya SRO II &amp; DR in WBAT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364333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rgbClr val="002060"/>
                </a:solidFill>
              </a:rPr>
              <a:t>301-Emp and 303-Emp of 2002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97-Emp of 2005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30-Emp, 114-Emp of 2008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251-Emp of 2013 and 26-Emp of 2016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</a:rPr>
              <a:t>Umesh</a:t>
            </a:r>
            <a:r>
              <a:rPr lang="en-US" dirty="0" smtClean="0">
                <a:solidFill>
                  <a:srgbClr val="002060"/>
                </a:solidFill>
              </a:rPr>
              <a:t> Kumar </a:t>
            </a:r>
            <a:r>
              <a:rPr lang="en-US" dirty="0" err="1" smtClean="0">
                <a:solidFill>
                  <a:srgbClr val="002060"/>
                </a:solidFill>
              </a:rPr>
              <a:t>Nagpal</a:t>
            </a:r>
            <a:r>
              <a:rPr lang="en-US" dirty="0" smtClean="0">
                <a:solidFill>
                  <a:srgbClr val="002060"/>
                </a:solidFill>
              </a:rPr>
              <a:t>  Case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</a:rPr>
              <a:t>Bhawani</a:t>
            </a:r>
            <a:r>
              <a:rPr lang="en-US" dirty="0" smtClean="0">
                <a:solidFill>
                  <a:srgbClr val="002060"/>
                </a:solidFill>
              </a:rPr>
              <a:t> Prasad </a:t>
            </a:r>
            <a:r>
              <a:rPr lang="en-US" dirty="0" err="1" smtClean="0">
                <a:solidFill>
                  <a:srgbClr val="002060"/>
                </a:solidFill>
              </a:rPr>
              <a:t>Sonkar</a:t>
            </a:r>
            <a:r>
              <a:rPr lang="en-US" dirty="0" smtClean="0">
                <a:solidFill>
                  <a:srgbClr val="002060"/>
                </a:solidFill>
              </a:rPr>
              <a:t> Case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</a:rPr>
              <a:t>Balbir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Kaur</a:t>
            </a:r>
            <a:r>
              <a:rPr lang="en-US" dirty="0" smtClean="0">
                <a:solidFill>
                  <a:srgbClr val="002060"/>
                </a:solidFill>
              </a:rPr>
              <a:t> Case: why not applicable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Unique from Institution to Institution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APPOINTMENT ON COMPASSIONATE GROUND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>
                <a:solidFill>
                  <a:srgbClr val="002060"/>
                </a:solidFill>
              </a:rPr>
              <a:t>Tehshilder</a:t>
            </a:r>
            <a:r>
              <a:rPr lang="en-IN" dirty="0" smtClean="0"/>
              <a:t>: </a:t>
            </a:r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err="1" smtClean="0"/>
              <a:t>i</a:t>
            </a:r>
            <a:r>
              <a:rPr lang="en-IN" dirty="0" smtClean="0"/>
              <a:t>. Less than 58 years</a:t>
            </a:r>
          </a:p>
          <a:p>
            <a:pPr>
              <a:buNone/>
            </a:pPr>
            <a:r>
              <a:rPr lang="en-IN" dirty="0" smtClean="0"/>
              <a:t>			ii. No D.P. pending</a:t>
            </a:r>
          </a:p>
          <a:p>
            <a:r>
              <a:rPr lang="en-IN" dirty="0" err="1" smtClean="0">
                <a:solidFill>
                  <a:srgbClr val="002060"/>
                </a:solidFill>
              </a:rPr>
              <a:t>Tehshil</a:t>
            </a:r>
            <a:r>
              <a:rPr lang="en-IN" dirty="0" smtClean="0">
                <a:solidFill>
                  <a:srgbClr val="002060"/>
                </a:solidFill>
              </a:rPr>
              <a:t> Peon</a:t>
            </a:r>
            <a:r>
              <a:rPr lang="en-IN" dirty="0" smtClean="0"/>
              <a:t>:</a:t>
            </a:r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err="1" smtClean="0"/>
              <a:t>i</a:t>
            </a:r>
            <a:r>
              <a:rPr lang="en-IN" dirty="0" smtClean="0"/>
              <a:t>. Less than 58 years</a:t>
            </a:r>
          </a:p>
          <a:p>
            <a:pPr>
              <a:buNone/>
            </a:pPr>
            <a:r>
              <a:rPr lang="en-IN" dirty="0" smtClean="0"/>
              <a:t>			ii. </a:t>
            </a:r>
            <a:r>
              <a:rPr lang="en-IN" dirty="0"/>
              <a:t>No D.P. pending</a:t>
            </a:r>
            <a:endParaRPr lang="en-IN" dirty="0" smtClean="0"/>
          </a:p>
          <a:p>
            <a:pPr>
              <a:buNone/>
            </a:pPr>
            <a:r>
              <a:rPr lang="en-IN" dirty="0" err="1" smtClean="0">
                <a:solidFill>
                  <a:srgbClr val="002060"/>
                </a:solidFill>
              </a:rPr>
              <a:t>Tehshil</a:t>
            </a:r>
            <a:r>
              <a:rPr lang="en-IN" dirty="0" smtClean="0">
                <a:solidFill>
                  <a:srgbClr val="002060"/>
                </a:solidFill>
              </a:rPr>
              <a:t> </a:t>
            </a:r>
            <a:r>
              <a:rPr lang="en-IN" dirty="0" err="1" smtClean="0">
                <a:solidFill>
                  <a:srgbClr val="002060"/>
                </a:solidFill>
              </a:rPr>
              <a:t>Muharrir</a:t>
            </a:r>
            <a:r>
              <a:rPr lang="en-IN" dirty="0" smtClean="0"/>
              <a:t>: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i</a:t>
            </a:r>
            <a:r>
              <a:rPr lang="en-IN" dirty="0" smtClean="0"/>
              <a:t>. Seasonal worker, ii. 1700-EMP, iii. 5670-GBIII dated 15.10.1998, iv. 7517-ISU dated 30.11.1999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Absorption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Seasonal Worker, Rule 18 of WBLM Manual, 1977, worked till 1984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Tehshil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Muharrir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Kalyan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Samity</a:t>
            </a:r>
            <a:r>
              <a:rPr lang="en-US" dirty="0" smtClean="0">
                <a:solidFill>
                  <a:srgbClr val="0070C0"/>
                </a:solidFill>
              </a:rPr>
              <a:t> Vs State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Scheme of absorption: Fresh Appointment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State of Karnataka Vs </a:t>
            </a:r>
            <a:r>
              <a:rPr lang="en-US" dirty="0" err="1" smtClean="0">
                <a:solidFill>
                  <a:srgbClr val="0070C0"/>
                </a:solidFill>
              </a:rPr>
              <a:t>Uma</a:t>
            </a:r>
            <a:r>
              <a:rPr lang="en-US" dirty="0" smtClean="0">
                <a:solidFill>
                  <a:srgbClr val="0070C0"/>
                </a:solidFill>
              </a:rPr>
              <a:t> Devi: Constitution Bench </a:t>
            </a:r>
            <a:r>
              <a:rPr lang="en-US" dirty="0" err="1" smtClean="0">
                <a:solidFill>
                  <a:srgbClr val="0070C0"/>
                </a:solidFill>
              </a:rPr>
              <a:t>Judgement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Rabindra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Nath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Ghosh</a:t>
            </a:r>
            <a:r>
              <a:rPr lang="en-US" dirty="0" smtClean="0">
                <a:solidFill>
                  <a:srgbClr val="0070C0"/>
                </a:solidFill>
              </a:rPr>
              <a:t> Vs State of W.B.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No new absorption permissible: </a:t>
            </a:r>
            <a:r>
              <a:rPr lang="en-US" dirty="0" err="1" smtClean="0">
                <a:solidFill>
                  <a:srgbClr val="0070C0"/>
                </a:solidFill>
              </a:rPr>
              <a:t>Puran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Chand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Pandey</a:t>
            </a:r>
            <a:r>
              <a:rPr lang="en-US" dirty="0" smtClean="0">
                <a:solidFill>
                  <a:srgbClr val="0070C0"/>
                </a:solidFill>
              </a:rPr>
              <a:t> case Vs Official Liquidator case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Tehshil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Muharrir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AMIN &amp; SURVEYORS</a:t>
            </a:r>
          </a:p>
          <a:p>
            <a:pPr marL="2159000" indent="-269875"/>
            <a:r>
              <a:rPr lang="en-IN" dirty="0" smtClean="0"/>
              <a:t>713-F(Law) Dated 15.06.2005</a:t>
            </a:r>
          </a:p>
          <a:p>
            <a:pPr marL="2159000" indent="-269875"/>
            <a:r>
              <a:rPr lang="en-IN" dirty="0" smtClean="0"/>
              <a:t>AMIN’S PAY : CAS AND MCAS</a:t>
            </a:r>
          </a:p>
          <a:p>
            <a:pPr marL="2159000" indent="-269875"/>
            <a:r>
              <a:rPr lang="en-IN" dirty="0" smtClean="0"/>
              <a:t>154-F(Law) NON ADMISSIBILITY </a:t>
            </a:r>
          </a:p>
          <a:p>
            <a:r>
              <a:rPr lang="en-IN" dirty="0" smtClean="0"/>
              <a:t>JUNCH MUHARRIR &amp; RLDC</a:t>
            </a:r>
          </a:p>
          <a:p>
            <a:pPr marL="2163763" indent="-255588"/>
            <a:r>
              <a:rPr lang="en-IN" dirty="0" smtClean="0"/>
              <a:t>State </a:t>
            </a:r>
            <a:r>
              <a:rPr lang="en-IN" dirty="0" err="1" smtClean="0"/>
              <a:t>vs</a:t>
            </a:r>
            <a:r>
              <a:rPr lang="en-IN" dirty="0" smtClean="0"/>
              <a:t> </a:t>
            </a:r>
            <a:r>
              <a:rPr lang="en-IN" dirty="0" err="1" smtClean="0"/>
              <a:t>Subal</a:t>
            </a:r>
            <a:r>
              <a:rPr lang="en-IN" dirty="0" smtClean="0"/>
              <a:t> Chandra Das case</a:t>
            </a:r>
          </a:p>
          <a:p>
            <a:pPr marL="2163763" indent="-255588"/>
            <a:r>
              <a:rPr lang="en-IN" dirty="0" smtClean="0"/>
              <a:t>Promotion to UDC at 1:1 ratio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PAY &amp; PROMOTION ISSUES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05060"/>
          </a:xfrm>
        </p:spPr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CONTINGENT MENIAL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SWC &amp; KARMABANDHU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SWAPAN KUMAR PALOI’S CASE: ARREAR PAYMENT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DRW &amp; 9008-F  dated 16.09.2011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KARMABANDHU NOT COVERED UNDER 9008-F dated 16.09.2011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KARMABANDHU &amp; DRW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Suspension &amp; Types: Rule 7 of CCA Rule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D.P. contemplation,  National Security, Police Custody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Subsistence Allowance U/R. 71 of WBSR Pt. I</a:t>
            </a:r>
          </a:p>
          <a:p>
            <a:r>
              <a:rPr lang="en-US" dirty="0" smtClean="0">
                <a:solidFill>
                  <a:srgbClr val="7030A0"/>
                </a:solidFill>
                <a:hlinkClick r:id="rId2" action="ppaction://hlinkpres?slideindex=1&amp;slidetitle="/>
              </a:rPr>
              <a:t>Decision of </a:t>
            </a:r>
            <a:r>
              <a:rPr lang="en-US" dirty="0" err="1" smtClean="0">
                <a:solidFill>
                  <a:srgbClr val="7030A0"/>
                </a:solidFill>
                <a:hlinkClick r:id="rId2" action="ppaction://hlinkpres?slideindex=1&amp;slidetitle="/>
              </a:rPr>
              <a:t>Suman</a:t>
            </a:r>
            <a:r>
              <a:rPr lang="en-US" dirty="0" smtClean="0">
                <a:solidFill>
                  <a:srgbClr val="7030A0"/>
                </a:solidFill>
                <a:hlinkClick r:id="rId2" action="ppaction://hlinkpres?slideindex=1&amp;slidetitle="/>
              </a:rPr>
              <a:t> Roy </a:t>
            </a:r>
            <a:r>
              <a:rPr lang="en-US" dirty="0" err="1" smtClean="0">
                <a:solidFill>
                  <a:srgbClr val="7030A0"/>
                </a:solidFill>
                <a:hlinkClick r:id="rId2" action="ppaction://hlinkpres?slideindex=1&amp;slidetitle="/>
              </a:rPr>
              <a:t>Chowdhury</a:t>
            </a:r>
            <a:r>
              <a:rPr lang="en-US" dirty="0" smtClean="0">
                <a:solidFill>
                  <a:srgbClr val="7030A0"/>
                </a:solidFill>
                <a:hlinkClick r:id="rId2" action="ppaction://hlinkpres?slideindex=1&amp;slidetitle="/>
              </a:rPr>
              <a:t> Case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Decision of Ajay </a:t>
            </a:r>
            <a:r>
              <a:rPr lang="en-US" dirty="0" err="1" smtClean="0">
                <a:solidFill>
                  <a:srgbClr val="7030A0"/>
                </a:solidFill>
              </a:rPr>
              <a:t>Chowdhury</a:t>
            </a:r>
            <a:r>
              <a:rPr lang="en-US" dirty="0" smtClean="0">
                <a:solidFill>
                  <a:srgbClr val="7030A0"/>
                </a:solidFill>
              </a:rPr>
              <a:t> Case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Procedure of Departmental Proceeding: Rule 10 of CCA Rule. Role of I.A.; P.O.; D.A.; A.A. &amp; PSC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Degree of Punishment: Rule 8 of CCA Rule and Rule 10 of DCRB Rule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Major &amp; Minor Punishment, Second Show Cause</a:t>
            </a:r>
            <a:r>
              <a:rPr lang="en-US" smtClean="0">
                <a:solidFill>
                  <a:srgbClr val="002060"/>
                </a:solidFill>
              </a:rPr>
              <a:t>, Enquiry Report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D.P. against Judicial &amp; Quasi-Judicial Officer</a:t>
            </a:r>
          </a:p>
          <a:p>
            <a:r>
              <a:rPr lang="en-US" dirty="0" smtClean="0">
                <a:solidFill>
                  <a:srgbClr val="7030A0"/>
                </a:solidFill>
                <a:hlinkClick r:id="rId3" action="ppaction://hlinkpres?slideindex=1&amp;slidetitle="/>
              </a:rPr>
              <a:t>Decision of </a:t>
            </a:r>
            <a:r>
              <a:rPr lang="en-US" dirty="0" err="1" smtClean="0">
                <a:solidFill>
                  <a:srgbClr val="7030A0"/>
                </a:solidFill>
                <a:hlinkClick r:id="rId3" action="ppaction://hlinkpres?slideindex=1&amp;slidetitle="/>
              </a:rPr>
              <a:t>K.K.Dhawan</a:t>
            </a:r>
            <a:r>
              <a:rPr lang="en-US" dirty="0" smtClean="0">
                <a:solidFill>
                  <a:srgbClr val="7030A0"/>
                </a:solidFill>
                <a:hlinkClick r:id="rId3" action="ppaction://hlinkpres?slideindex=1&amp;slidetitle="/>
              </a:rPr>
              <a:t> Case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DEPARTMENTAL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PROCEEDING &amp; SUSPENSION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I.A. is a quasi judicial authority</a:t>
            </a:r>
          </a:p>
          <a:p>
            <a:r>
              <a:rPr lang="en-US" dirty="0" err="1" smtClean="0"/>
              <a:t>Defence</a:t>
            </a:r>
            <a:r>
              <a:rPr lang="en-US" dirty="0" smtClean="0"/>
              <a:t> Assistant Vs Advocate</a:t>
            </a:r>
          </a:p>
          <a:p>
            <a:r>
              <a:rPr lang="en-US" dirty="0" smtClean="0"/>
              <a:t>Providing Document those are relevant only</a:t>
            </a:r>
          </a:p>
          <a:p>
            <a:r>
              <a:rPr lang="en-US" dirty="0" smtClean="0"/>
              <a:t>Principle of Natural Justice to be followed</a:t>
            </a:r>
          </a:p>
          <a:p>
            <a:r>
              <a:rPr lang="en-US" dirty="0" smtClean="0"/>
              <a:t>Finding of I.A. should be specific&amp; speaking</a:t>
            </a:r>
          </a:p>
          <a:p>
            <a:pPr algn="just"/>
            <a:r>
              <a:rPr lang="en-US" dirty="0" smtClean="0"/>
              <a:t>Any objection from the C.O. should be recorded and dealt on merit</a:t>
            </a:r>
          </a:p>
          <a:p>
            <a:r>
              <a:rPr lang="en-US" dirty="0" smtClean="0"/>
              <a:t>Criminal Proceeding and DP: Simultaneous</a:t>
            </a:r>
          </a:p>
          <a:p>
            <a:r>
              <a:rPr lang="en-US" dirty="0" smtClean="0"/>
              <a:t>Proved beyond doubt Vs preponderance of Probability</a:t>
            </a:r>
          </a:p>
          <a:p>
            <a:r>
              <a:rPr lang="en-US" dirty="0" smtClean="0"/>
              <a:t>I.A. is not </a:t>
            </a:r>
            <a:r>
              <a:rPr lang="en-US" dirty="0" err="1" smtClean="0"/>
              <a:t>authorised</a:t>
            </a:r>
            <a:r>
              <a:rPr lang="en-US" dirty="0" smtClean="0"/>
              <a:t> to propose any punishment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Role of I.A. &amp; P.O.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Types of Pension</a:t>
            </a:r>
          </a:p>
          <a:p>
            <a:pPr marL="111125" indent="25400">
              <a:buNone/>
            </a:pPr>
            <a:r>
              <a:rPr lang="en-US" dirty="0" smtClean="0">
                <a:solidFill>
                  <a:srgbClr val="0070C0"/>
                </a:solidFill>
              </a:rPr>
              <a:t>Superannuation[R57], Compensation [R. 38-47], Invalid [R48-56], Retiring [R58-61], Pro-rata Pension [R. 189A]</a:t>
            </a:r>
          </a:p>
          <a:p>
            <a:pPr marL="111125" indent="25400">
              <a:buNone/>
            </a:pPr>
            <a:r>
              <a:rPr lang="en-US" dirty="0" smtClean="0">
                <a:solidFill>
                  <a:srgbClr val="0070C0"/>
                </a:solidFill>
              </a:rPr>
              <a:t>Concept of Compassionate Allowance[R12], Provisional Pension [R.10] , Interim Allowance[R14], Family Pension[R.15]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Minimum Qualifying Service[R17] &amp; Condoning[R36]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Gratuity[R67]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Over </a:t>
            </a:r>
            <a:r>
              <a:rPr lang="en-US" dirty="0" err="1" smtClean="0">
                <a:solidFill>
                  <a:srgbClr val="0070C0"/>
                </a:solidFill>
              </a:rPr>
              <a:t>drawal</a:t>
            </a:r>
            <a:r>
              <a:rPr lang="en-US" dirty="0" smtClean="0">
                <a:solidFill>
                  <a:srgbClr val="0070C0"/>
                </a:solidFill>
              </a:rPr>
              <a:t> amount refund [Rule 140(2)]</a:t>
            </a:r>
          </a:p>
          <a:p>
            <a:pPr marL="803275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Abdul </a:t>
            </a:r>
            <a:r>
              <a:rPr lang="en-US" dirty="0" err="1" smtClean="0">
                <a:solidFill>
                  <a:srgbClr val="0070C0"/>
                </a:solidFill>
              </a:rPr>
              <a:t>Qadir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</a:p>
          <a:p>
            <a:pPr marL="803275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Chandi</a:t>
            </a:r>
            <a:r>
              <a:rPr lang="en-US" dirty="0" smtClean="0">
                <a:solidFill>
                  <a:srgbClr val="0070C0"/>
                </a:solidFill>
              </a:rPr>
              <a:t> Prasad </a:t>
            </a:r>
            <a:r>
              <a:rPr lang="en-US" dirty="0" err="1" smtClean="0">
                <a:solidFill>
                  <a:srgbClr val="0070C0"/>
                </a:solidFill>
              </a:rPr>
              <a:t>Uniyal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marL="803275" indent="0">
              <a:buNone/>
            </a:pPr>
            <a:r>
              <a:rPr lang="en-IN" dirty="0" smtClean="0">
                <a:solidFill>
                  <a:srgbClr val="0070C0"/>
                </a:solidFill>
                <a:hlinkClick r:id="rId2" action="ppaction://hlinkpres?slideindex=1&amp;slidetitle="/>
              </a:rPr>
              <a:t>Decision of </a:t>
            </a:r>
            <a:r>
              <a:rPr lang="en-IN" dirty="0" err="1" smtClean="0">
                <a:solidFill>
                  <a:srgbClr val="0070C0"/>
                </a:solidFill>
                <a:hlinkClick r:id="rId2" action="ppaction://hlinkpres?slideindex=1&amp;slidetitle="/>
              </a:rPr>
              <a:t>Rafiq</a:t>
            </a:r>
            <a:r>
              <a:rPr lang="en-IN" dirty="0" smtClean="0">
                <a:solidFill>
                  <a:srgbClr val="0070C0"/>
                </a:solidFill>
                <a:hlinkClick r:id="rId2" action="ppaction://hlinkpres?slideindex=1&amp;slidetitle="/>
              </a:rPr>
              <a:t> </a:t>
            </a:r>
            <a:r>
              <a:rPr lang="en-IN" dirty="0" err="1" smtClean="0">
                <a:solidFill>
                  <a:srgbClr val="0070C0"/>
                </a:solidFill>
                <a:hlinkClick r:id="rId2" action="ppaction://hlinkpres?slideindex=1&amp;slidetitle="/>
              </a:rPr>
              <a:t>Masih’s</a:t>
            </a:r>
            <a:r>
              <a:rPr lang="en-IN" dirty="0" smtClean="0">
                <a:solidFill>
                  <a:srgbClr val="0070C0"/>
                </a:solidFill>
                <a:hlinkClick r:id="rId2" action="ppaction://hlinkpres?slideindex=1&amp;slidetitle="/>
              </a:rPr>
              <a:t> Case.pptx</a:t>
            </a:r>
            <a:endParaRPr lang="en-US" dirty="0" smtClean="0">
              <a:solidFill>
                <a:srgbClr val="0070C0"/>
              </a:solidFill>
            </a:endParaRPr>
          </a:p>
          <a:p>
            <a:pPr marL="803275" indent="0">
              <a:buNone/>
            </a:pPr>
            <a:r>
              <a:rPr lang="en-IN" dirty="0" smtClean="0">
                <a:solidFill>
                  <a:srgbClr val="0070C0"/>
                </a:solidFill>
                <a:hlinkClick r:id="rId3" action="ppaction://hlinkpres?slideindex=1&amp;slidetitle="/>
              </a:rPr>
              <a:t>Decision of </a:t>
            </a:r>
            <a:r>
              <a:rPr lang="en-IN" dirty="0" err="1" smtClean="0">
                <a:solidFill>
                  <a:srgbClr val="0070C0"/>
                </a:solidFill>
                <a:hlinkClick r:id="rId3" action="ppaction://hlinkpres?slideindex=1&amp;slidetitle="/>
              </a:rPr>
              <a:t>Jagdev</a:t>
            </a:r>
            <a:r>
              <a:rPr lang="en-IN" dirty="0" smtClean="0">
                <a:solidFill>
                  <a:srgbClr val="0070C0"/>
                </a:solidFill>
                <a:hlinkClick r:id="rId3" action="ppaction://hlinkpres?slideindex=1&amp;slidetitle="/>
              </a:rPr>
              <a:t> Singh’s Case.pptx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But monthly pension can be reduced as per new fixation</a:t>
            </a:r>
          </a:p>
          <a:p>
            <a:pPr algn="r"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sz="1800" b="1" dirty="0" smtClean="0">
                <a:solidFill>
                  <a:srgbClr val="7030A0"/>
                </a:solidFill>
              </a:rPr>
              <a:t>All of DCRB Rule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Pension and Terminal Benefits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Tehshilder</a:t>
            </a:r>
            <a:r>
              <a:rPr lang="en-US" dirty="0" smtClean="0">
                <a:solidFill>
                  <a:srgbClr val="0070C0"/>
                </a:solidFill>
              </a:rPr>
              <a:t> &amp; </a:t>
            </a:r>
            <a:r>
              <a:rPr lang="en-US" dirty="0" err="1" smtClean="0">
                <a:solidFill>
                  <a:srgbClr val="0070C0"/>
                </a:solidFill>
              </a:rPr>
              <a:t>Tehshil</a:t>
            </a:r>
            <a:r>
              <a:rPr lang="en-US" dirty="0" smtClean="0">
                <a:solidFill>
                  <a:srgbClr val="0070C0"/>
                </a:solidFill>
              </a:rPr>
              <a:t> Peon: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smtClean="0">
                <a:solidFill>
                  <a:srgbClr val="0070C0"/>
                </a:solidFill>
              </a:rPr>
              <a:t>No Break in service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smtClean="0">
                <a:solidFill>
                  <a:srgbClr val="0070C0"/>
                </a:solidFill>
              </a:rPr>
              <a:t>Refund of Employer’s share of CPF along with the interest accrued against the share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err="1" smtClean="0">
                <a:solidFill>
                  <a:srgbClr val="0070C0"/>
                </a:solidFill>
              </a:rPr>
              <a:t>Dhirendra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Nath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Sarkar</a:t>
            </a:r>
            <a:r>
              <a:rPr lang="en-US" dirty="0" smtClean="0">
                <a:solidFill>
                  <a:srgbClr val="0070C0"/>
                </a:solidFill>
              </a:rPr>
              <a:t> Vs State</a:t>
            </a:r>
          </a:p>
          <a:p>
            <a:pPr marL="681228" indent="-571500">
              <a:buNone/>
            </a:pPr>
            <a:r>
              <a:rPr lang="en-US" dirty="0" smtClean="0">
                <a:solidFill>
                  <a:srgbClr val="0070C0"/>
                </a:solidFill>
              </a:rPr>
              <a:t>2944(37) GB-III </a:t>
            </a:r>
            <a:r>
              <a:rPr lang="en-US" dirty="0" err="1" smtClean="0">
                <a:solidFill>
                  <a:srgbClr val="0070C0"/>
                </a:solidFill>
              </a:rPr>
              <a:t>dtd</a:t>
            </a:r>
            <a:r>
              <a:rPr lang="en-US" dirty="0" smtClean="0">
                <a:solidFill>
                  <a:srgbClr val="0070C0"/>
                </a:solidFill>
              </a:rPr>
              <a:t>. 27.04.1995 [</a:t>
            </a:r>
            <a:r>
              <a:rPr lang="en-US" dirty="0" err="1" smtClean="0">
                <a:solidFill>
                  <a:srgbClr val="0070C0"/>
                </a:solidFill>
              </a:rPr>
              <a:t>Tehshilders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</a:p>
          <a:p>
            <a:pPr marL="681228" indent="-571500">
              <a:buNone/>
            </a:pPr>
            <a:r>
              <a:rPr lang="en-US" dirty="0" smtClean="0">
                <a:solidFill>
                  <a:srgbClr val="0070C0"/>
                </a:solidFill>
              </a:rPr>
              <a:t>4114(36)-GB-III </a:t>
            </a:r>
            <a:r>
              <a:rPr lang="en-US" dirty="0" err="1" smtClean="0">
                <a:solidFill>
                  <a:srgbClr val="0070C0"/>
                </a:solidFill>
              </a:rPr>
              <a:t>dtd</a:t>
            </a:r>
            <a:r>
              <a:rPr lang="en-US" dirty="0" smtClean="0">
                <a:solidFill>
                  <a:srgbClr val="0070C0"/>
                </a:solidFill>
              </a:rPr>
              <a:t>. 05.7.1995 [</a:t>
            </a:r>
            <a:r>
              <a:rPr lang="en-US" dirty="0" err="1" smtClean="0">
                <a:solidFill>
                  <a:srgbClr val="0070C0"/>
                </a:solidFill>
              </a:rPr>
              <a:t>Tehshil</a:t>
            </a:r>
            <a:r>
              <a:rPr lang="en-US" dirty="0" smtClean="0">
                <a:solidFill>
                  <a:srgbClr val="0070C0"/>
                </a:solidFill>
              </a:rPr>
              <a:t> Peon]</a:t>
            </a:r>
          </a:p>
          <a:p>
            <a:pPr marL="681228" indent="-57150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</a:rPr>
              <a:t>Tehshil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Muharrir</a:t>
            </a:r>
            <a:endParaRPr lang="en-US" dirty="0" smtClean="0">
              <a:solidFill>
                <a:srgbClr val="0070C0"/>
              </a:solidFill>
            </a:endParaRPr>
          </a:p>
          <a:p>
            <a:pPr marL="681228" indent="-571500">
              <a:buFont typeface="+mj-lt"/>
              <a:buAutoNum type="romanUcPeriod"/>
            </a:pPr>
            <a:r>
              <a:rPr lang="en-US" dirty="0" smtClean="0">
                <a:solidFill>
                  <a:srgbClr val="0070C0"/>
                </a:solidFill>
              </a:rPr>
              <a:t>No past service count [5670-GBIII: </a:t>
            </a:r>
            <a:r>
              <a:rPr lang="en-US" dirty="0" err="1" smtClean="0">
                <a:solidFill>
                  <a:srgbClr val="0070C0"/>
                </a:solidFill>
              </a:rPr>
              <a:t>para</a:t>
            </a:r>
            <a:r>
              <a:rPr lang="en-US" dirty="0" smtClean="0">
                <a:solidFill>
                  <a:srgbClr val="0070C0"/>
                </a:solidFill>
              </a:rPr>
              <a:t> vii]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smtClean="0">
                <a:solidFill>
                  <a:srgbClr val="0070C0"/>
                </a:solidFill>
              </a:rPr>
              <a:t>Rule 36 of DCRB Rule 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smtClean="0">
                <a:solidFill>
                  <a:srgbClr val="0070C0"/>
                </a:solidFill>
              </a:rPr>
              <a:t>State of WB Vs </a:t>
            </a:r>
            <a:r>
              <a:rPr lang="en-US" dirty="0" err="1" smtClean="0">
                <a:solidFill>
                  <a:srgbClr val="0070C0"/>
                </a:solidFill>
              </a:rPr>
              <a:t>Sk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Golam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Zikiria</a:t>
            </a:r>
            <a:endParaRPr lang="en-US" dirty="0" smtClean="0">
              <a:solidFill>
                <a:srgbClr val="0070C0"/>
              </a:solidFill>
            </a:endParaRPr>
          </a:p>
          <a:p>
            <a:pPr marL="681228" indent="-571500">
              <a:buNone/>
            </a:pP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Counting of Past Service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4500594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THANK YOU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Constituted under Article 323A of Constitution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Headed by the Chairman, a retired Judge of High Court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Each Bench comprised of One Judicial Member [a retired Judge of High Court] and an Administrative Member [retired Officer who served not below the rank of Additional Chief Secretary]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Benches have subject wise determination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Cases are contested either by Ld. Advocates or by an officer specially empowered under section 23B of Administrative Tribunal Act, known as Departmental Representative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Cases filed either </a:t>
            </a:r>
            <a:r>
              <a:rPr lang="en-US" dirty="0" smtClean="0">
                <a:solidFill>
                  <a:srgbClr val="C00000"/>
                </a:solidFill>
              </a:rPr>
              <a:t>challenging any action </a:t>
            </a:r>
            <a:r>
              <a:rPr lang="en-US" dirty="0" smtClean="0">
                <a:solidFill>
                  <a:srgbClr val="0070C0"/>
                </a:solidFill>
              </a:rPr>
              <a:t>or </a:t>
            </a:r>
            <a:r>
              <a:rPr lang="en-US" dirty="0" smtClean="0">
                <a:solidFill>
                  <a:srgbClr val="C00000"/>
                </a:solidFill>
              </a:rPr>
              <a:t>alleging inaction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Limitation under Sec. 21 of A.T. Act, 1985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West </a:t>
            </a:r>
            <a:r>
              <a:rPr lang="en-US" dirty="0" err="1" smtClean="0">
                <a:solidFill>
                  <a:srgbClr val="FF0000"/>
                </a:solidFill>
                <a:latin typeface="Algerian" pitchFamily="82" charset="0"/>
              </a:rPr>
              <a:t>bengal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 administrative tribunal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>
                <a:solidFill>
                  <a:srgbClr val="0070C0"/>
                </a:solidFill>
              </a:rPr>
              <a:t>Separate Case No. given for Original Application [O.A] Contempt Application [CCP], Misc. Application[M.A’] and Review/Recalling Application[R.A.]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Copy of the application not served upon the D.R. Before admission hearing, it is served upon the respondents. So </a:t>
            </a:r>
            <a:r>
              <a:rPr lang="en-US" b="1" dirty="0" smtClean="0">
                <a:solidFill>
                  <a:srgbClr val="7030A0"/>
                </a:solidFill>
              </a:rPr>
              <a:t>please </a:t>
            </a:r>
            <a:r>
              <a:rPr lang="en-US" b="1" u="sng" dirty="0" smtClean="0">
                <a:solidFill>
                  <a:srgbClr val="7030A0"/>
                </a:solidFill>
              </a:rPr>
              <a:t>send a photocopy of the application to the D.R., as soon as it is served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Report are of two types, </a:t>
            </a:r>
            <a:r>
              <a:rPr lang="en-US" b="1" u="sng" dirty="0" smtClean="0">
                <a:solidFill>
                  <a:srgbClr val="0070C0"/>
                </a:solidFill>
              </a:rPr>
              <a:t>Status report </a:t>
            </a:r>
            <a:r>
              <a:rPr lang="en-US" dirty="0" smtClean="0">
                <a:solidFill>
                  <a:srgbClr val="0070C0"/>
                </a:solidFill>
              </a:rPr>
              <a:t>and </a:t>
            </a:r>
            <a:r>
              <a:rPr lang="en-US" b="1" u="sng" dirty="0" smtClean="0">
                <a:solidFill>
                  <a:srgbClr val="0070C0"/>
                </a:solidFill>
              </a:rPr>
              <a:t>Compliance report</a:t>
            </a:r>
            <a:r>
              <a:rPr lang="en-US" dirty="0" smtClean="0">
                <a:solidFill>
                  <a:srgbClr val="0070C0"/>
                </a:solidFill>
              </a:rPr>
              <a:t> [mainly for CCP]. Status Report to be filed in verified form in 4 sets [2 in demy paper and 2 in white legal papers] but Compliance Report in Affidavit format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Almost in all cases Respondents to register response by filing Reply. Reply is like Affidavit in Opposition, but here affirmation is replaced by verification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After filing reply, the applicant shall file Rejoinder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</a:rPr>
              <a:t>After reply rejoinder hearing takes place. It may requires production of Office file</a:t>
            </a:r>
          </a:p>
          <a:p>
            <a:r>
              <a:rPr lang="en-IN" b="1" dirty="0" smtClean="0">
                <a:solidFill>
                  <a:srgbClr val="7030A0"/>
                </a:solidFill>
              </a:rPr>
              <a:t>FROM 01.11.2019, ALL REPLY SHALL BE FILED IN FORM OF AFFIDAVIT</a:t>
            </a:r>
            <a:endParaRPr lang="en-IN" b="1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Procedure of </a:t>
            </a:r>
            <a:r>
              <a:rPr lang="en-US" dirty="0" err="1" smtClean="0">
                <a:solidFill>
                  <a:srgbClr val="FF0000"/>
                </a:solidFill>
                <a:latin typeface="Algerian" pitchFamily="82" charset="0"/>
              </a:rPr>
              <a:t>wbat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For Contempt cases, the applicant moved it before the Tribunal. </a:t>
            </a: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</a:rPr>
              <a:t>If admitted, Registry shall serve notice directly by name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The Applicant shall serve a copy of CCP upon the alleged contemnor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Alleged contemnor has to file Compliance Report in form of an affidavit. Compliance report has to be signed in full with date by the alleged contemnor himself in affidavit form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Applicant may file objection against that Compliance report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Matters to be contested through Ld. Advocate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Contempt cases at </a:t>
            </a:r>
            <a:r>
              <a:rPr lang="en-US" dirty="0" err="1" smtClean="0">
                <a:solidFill>
                  <a:srgbClr val="FF0000"/>
                </a:solidFill>
                <a:latin typeface="Algerian" pitchFamily="82" charset="0"/>
              </a:rPr>
              <a:t>wbat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1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002060"/>
                </a:solidFill>
              </a:rPr>
              <a:t>WEST BENGAL SERVICE RULES- PART-I &amp; Part II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2. WEST BENGAL SERVICES (CLASSIFICATION, CONTROL AND APPEAL) RULES, 1971.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3. WEST BENGAL SERVICES (DEATH – CUM – RETIREMENT BENEFITS ) RULES 1971.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4. PAYMENT OF ARREARS PENSION (NOMINATION ) RULES – 1986.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5. THE WEST BENGAL SERVICES ( COMMUTATION OF PENSION RULES ) 1983.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6. THE WEST BENGAL SERVICES (DUTIES, RIGHTS AND OBLIGATIONS OF THE GOVERNMENT EMPLOYEES ) RULES, 1980.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7. THE WEST BENGAL SCHEDULED CASTES AND SCHEDULED TRIBES ( RESERVATION OF VACANCIES IN SEEERVICES AND POSTS )ACT. 1976.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lgerian" pitchFamily="82" charset="0"/>
              </a:rPr>
              <a:t>ACTS AND RULES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8. THE WEST BENGAL SERVICES ( APPOINTMENT, PROBATION AND CONFIRMATION ) RULES, 1979.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9. THE WEST BENGAL SERVICES ( RAISING OF AGE- LIMIT ) RULES ) 1981.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10. THE WEST BENGAL SERVICES  (DETERMINATION OF SENIORITY ) RULES, 1981.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11. THE NORMAL ZONE OF CONSIDERATION OF PROMOTION RULES, 1982.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12. THE WEST BENGAL ADMINISTRATIVE TRIBUNAL ( PROCEDURE ) RULES, 1994.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13. THE WEST BENGAL REGULATION OF RECRUITMENT IN STATE GOVERNMENT ESTABLISHMENTS AND ESTABLISHMENTS OF PUBLIC UNDERTAKINGS, STATUTORY BODIES, GOVERNMENT COMPANIES AND LOCAL AUTHORITIES ACT, 1999.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14. THE WEST BENGAL SECRETARIATE MANUAL.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-963488"/>
            <a:ext cx="8229600" cy="432048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15. RULES OF BUSINESS, PUBLISHED IN 1964.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16. THE WEST BENGAL PRACTICE AND PROCEDURE MANUAL, 1964.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17. THE WEST BENGAL BOARD’S MISCELLANEOUS RULES, 1955.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18.VIGILANCE MANUAL ( 4 VOLUMES ).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19. THE WEST BENGAL HEALTH SCHEME 2008.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20. DIFFERENT PAY COMMISSIONS REPORTS AND WEST BENGAL SERVICES (ROPA) RULES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21. THE WEST BENGAL LAND MANAGEMENT MANUAL, 1977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-387424"/>
            <a:ext cx="8229600" cy="244524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28869"/>
            <a:ext cx="8229600" cy="2071702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APPOINTMENT AS PER RECRUITMENT RULE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APPOINTMENT ON COMPASSIONATE GROUND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ABSORPTION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APPOINTMENT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RECRUITMENT THROUGH OPEN PROCESS AND CONSTITUTIONAL SCHEME</a:t>
            </a:r>
          </a:p>
          <a:p>
            <a:r>
              <a:rPr lang="en-IN" dirty="0" smtClean="0"/>
              <a:t>PUBLIC SERVICE COMMISSSION TO LEAD SUCH CASE</a:t>
            </a:r>
          </a:p>
          <a:p>
            <a:r>
              <a:rPr lang="en-IN" dirty="0" smtClean="0"/>
              <a:t>2007 RECRUITMENT EXAMINATION FOR REVENUE INSPECTOR, LOWED DIVISION ASSISTANT, AMIN &amp; BHUMI SAHAYAKS</a:t>
            </a:r>
          </a:p>
          <a:p>
            <a:r>
              <a:rPr lang="en-IN" dirty="0" smtClean="0"/>
              <a:t>TYPE TEST RELATED ISSUES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APPOINTMENT AS PER RULE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Shiladitya Bhattacharya SRO II &amp; DR in WBAT</a:t>
            </a:r>
            <a:endParaRPr lang="en-I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1376</Words>
  <Application>Microsoft Office PowerPoint</Application>
  <PresentationFormat>On-screen Show (4:3)</PresentationFormat>
  <Paragraphs>161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Discussion on matters related with the West Bengal Administrative Tribunal</vt:lpstr>
      <vt:lpstr>West bengal administrative tribunal</vt:lpstr>
      <vt:lpstr>Procedure of wbat</vt:lpstr>
      <vt:lpstr>Contempt cases at wbat</vt:lpstr>
      <vt:lpstr>ACTS AND RULES</vt:lpstr>
      <vt:lpstr>Slide 6</vt:lpstr>
      <vt:lpstr>Slide 7</vt:lpstr>
      <vt:lpstr>APPOINTMENT</vt:lpstr>
      <vt:lpstr>APPOINTMENT AS PER RULE</vt:lpstr>
      <vt:lpstr>APPOINTMENT ON COMPASSIONATE GROUND</vt:lpstr>
      <vt:lpstr>Absorption</vt:lpstr>
      <vt:lpstr>Tehshil Muharrir</vt:lpstr>
      <vt:lpstr>PAY &amp; PROMOTION ISSUES</vt:lpstr>
      <vt:lpstr>KARMABANDHU &amp; DRW</vt:lpstr>
      <vt:lpstr>DEPARTMENTAL PROCEEDING &amp; SUSPENSION</vt:lpstr>
      <vt:lpstr>Role of I.A. &amp; P.O.</vt:lpstr>
      <vt:lpstr>Pension and Terminal Benefits</vt:lpstr>
      <vt:lpstr>Counting of Past Service</vt:lpstr>
      <vt:lpstr>THANK YOU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matters related with the West Bengal Administrative Tribunal</dc:title>
  <dc:creator>Hewlett-Packard Company</dc:creator>
  <cp:lastModifiedBy>tdcserver</cp:lastModifiedBy>
  <cp:revision>43</cp:revision>
  <dcterms:created xsi:type="dcterms:W3CDTF">2019-07-08T06:27:20Z</dcterms:created>
  <dcterms:modified xsi:type="dcterms:W3CDTF">2019-08-30T08:01:26Z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